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1bb881a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1bb881a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1bb881a2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1bb881a2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5fa3994b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5fa3994b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1bb881a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1bb881a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5fa3994b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5fa3994b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5fa3994b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5fa3994b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1bb881a2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1bb881a2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1bb881a2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1bb881a2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1bb881a2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1bb881a2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1bb881a2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1bb881a2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1bb881a2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1bb881a2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1bb881a2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1bb881a2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1bb881a2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1bb881a2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5fa3994b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5fa3994b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1bb881a2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1bb881a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1bb881a2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1bb881a2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5fa3994b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5fa3994b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5fa3994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5fa3994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1bb881a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1bb881a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gif"/><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902225"/>
            <a:ext cx="8520600" cy="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100">
                <a:latin typeface="Cambria"/>
                <a:ea typeface="Cambria"/>
                <a:cs typeface="Cambria"/>
                <a:sym typeface="Cambria"/>
              </a:rPr>
              <a:t>Homework 1: Traveling Salesman Problem</a:t>
            </a:r>
            <a:endParaRPr sz="3100"/>
          </a:p>
        </p:txBody>
      </p:sp>
      <p:sp>
        <p:nvSpPr>
          <p:cNvPr id="55" name="Google Shape;55;p13"/>
          <p:cNvSpPr txBox="1"/>
          <p:nvPr>
            <p:ph idx="1" type="body"/>
          </p:nvPr>
        </p:nvSpPr>
        <p:spPr>
          <a:xfrm>
            <a:off x="311700" y="1726925"/>
            <a:ext cx="8520600" cy="29427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2000">
                <a:solidFill>
                  <a:schemeClr val="dk1"/>
                </a:solidFill>
                <a:latin typeface="Cambria"/>
                <a:ea typeface="Cambria"/>
                <a:cs typeface="Cambria"/>
                <a:sym typeface="Cambria"/>
              </a:rPr>
              <a:t>Rebecca Roskill</a:t>
            </a:r>
            <a:endParaRPr sz="2000">
              <a:solidFill>
                <a:schemeClr val="dk1"/>
              </a:solidFill>
              <a:latin typeface="Cambria"/>
              <a:ea typeface="Cambria"/>
              <a:cs typeface="Cambria"/>
              <a:sym typeface="Cambria"/>
            </a:endParaRPr>
          </a:p>
          <a:p>
            <a:pPr indent="0" lvl="0" marL="0" rtl="0" algn="ctr">
              <a:lnSpc>
                <a:spcPct val="100000"/>
              </a:lnSpc>
              <a:spcBef>
                <a:spcPts val="0"/>
              </a:spcBef>
              <a:spcAft>
                <a:spcPts val="0"/>
              </a:spcAft>
              <a:buNone/>
            </a:pPr>
            <a:r>
              <a:rPr lang="en" sz="2000">
                <a:solidFill>
                  <a:schemeClr val="dk1"/>
                </a:solidFill>
                <a:latin typeface="Cambria"/>
                <a:ea typeface="Cambria"/>
                <a:cs typeface="Cambria"/>
                <a:sym typeface="Cambria"/>
              </a:rPr>
              <a:t>rcr2144</a:t>
            </a:r>
            <a:endParaRPr sz="2000">
              <a:solidFill>
                <a:schemeClr val="dk1"/>
              </a:solidFill>
              <a:latin typeface="Cambria"/>
              <a:ea typeface="Cambria"/>
              <a:cs typeface="Cambria"/>
              <a:sym typeface="Cambria"/>
            </a:endParaRPr>
          </a:p>
          <a:p>
            <a:pPr indent="0" lvl="0" marL="0" rtl="0" algn="ctr">
              <a:lnSpc>
                <a:spcPct val="100000"/>
              </a:lnSpc>
              <a:spcBef>
                <a:spcPts val="1000"/>
              </a:spcBef>
              <a:spcAft>
                <a:spcPts val="0"/>
              </a:spcAft>
              <a:buNone/>
            </a:pPr>
            <a:r>
              <a:rPr lang="en" sz="2000">
                <a:solidFill>
                  <a:schemeClr val="dk1"/>
                </a:solidFill>
                <a:latin typeface="Cambria"/>
                <a:ea typeface="Cambria"/>
                <a:cs typeface="Cambria"/>
                <a:sym typeface="Cambria"/>
              </a:rPr>
              <a:t>MECS 4510</a:t>
            </a:r>
            <a:endParaRPr sz="2000">
              <a:solidFill>
                <a:schemeClr val="dk1"/>
              </a:solidFill>
              <a:latin typeface="Cambria"/>
              <a:ea typeface="Cambria"/>
              <a:cs typeface="Cambria"/>
              <a:sym typeface="Cambria"/>
            </a:endParaRPr>
          </a:p>
          <a:p>
            <a:pPr indent="0" lvl="0" marL="0" rtl="0" algn="ctr">
              <a:lnSpc>
                <a:spcPct val="100000"/>
              </a:lnSpc>
              <a:spcBef>
                <a:spcPts val="0"/>
              </a:spcBef>
              <a:spcAft>
                <a:spcPts val="0"/>
              </a:spcAft>
              <a:buNone/>
            </a:pPr>
            <a:r>
              <a:rPr lang="en" sz="2000">
                <a:solidFill>
                  <a:schemeClr val="dk1"/>
                </a:solidFill>
                <a:latin typeface="Cambria"/>
                <a:ea typeface="Cambria"/>
                <a:cs typeface="Cambria"/>
                <a:sym typeface="Cambria"/>
              </a:rPr>
              <a:t>Prof. Hod Lipson</a:t>
            </a:r>
            <a:endParaRPr sz="2000">
              <a:solidFill>
                <a:schemeClr val="dk1"/>
              </a:solidFill>
              <a:latin typeface="Cambria"/>
              <a:ea typeface="Cambria"/>
              <a:cs typeface="Cambria"/>
              <a:sym typeface="Cambria"/>
            </a:endParaRPr>
          </a:p>
          <a:p>
            <a:pPr indent="0" lvl="0" marL="0" rtl="0" algn="ctr">
              <a:lnSpc>
                <a:spcPct val="100000"/>
              </a:lnSpc>
              <a:spcBef>
                <a:spcPts val="1000"/>
              </a:spcBef>
              <a:spcAft>
                <a:spcPts val="0"/>
              </a:spcAft>
              <a:buNone/>
            </a:pPr>
            <a:r>
              <a:rPr lang="en" sz="2000">
                <a:solidFill>
                  <a:schemeClr val="dk1"/>
                </a:solidFill>
                <a:latin typeface="Cambria"/>
                <a:ea typeface="Cambria"/>
                <a:cs typeface="Cambria"/>
                <a:sym typeface="Cambria"/>
              </a:rPr>
              <a:t>Submitted: Tuesday, October 4th, 2021</a:t>
            </a:r>
            <a:endParaRPr sz="2000">
              <a:solidFill>
                <a:schemeClr val="dk1"/>
              </a:solidFill>
              <a:latin typeface="Cambria"/>
              <a:ea typeface="Cambria"/>
              <a:cs typeface="Cambria"/>
              <a:sym typeface="Cambria"/>
            </a:endParaRPr>
          </a:p>
          <a:p>
            <a:pPr indent="0" lvl="0" marL="0" rtl="0" algn="ctr">
              <a:lnSpc>
                <a:spcPct val="100000"/>
              </a:lnSpc>
              <a:spcBef>
                <a:spcPts val="0"/>
              </a:spcBef>
              <a:spcAft>
                <a:spcPts val="0"/>
              </a:spcAft>
              <a:buNone/>
            </a:pPr>
            <a:r>
              <a:rPr lang="en" sz="2000">
                <a:solidFill>
                  <a:schemeClr val="dk1"/>
                </a:solidFill>
                <a:latin typeface="Cambria"/>
                <a:ea typeface="Cambria"/>
                <a:cs typeface="Cambria"/>
                <a:sym typeface="Cambria"/>
              </a:rPr>
              <a:t>Grace hours used: 0</a:t>
            </a:r>
            <a:endParaRPr sz="2000">
              <a:solidFill>
                <a:schemeClr val="dk1"/>
              </a:solidFill>
              <a:latin typeface="Cambria"/>
              <a:ea typeface="Cambria"/>
              <a:cs typeface="Cambria"/>
              <a:sym typeface="Cambria"/>
            </a:endParaRPr>
          </a:p>
          <a:p>
            <a:pPr indent="0" lvl="0" marL="0" rtl="0" algn="ctr">
              <a:lnSpc>
                <a:spcPct val="100000"/>
              </a:lnSpc>
              <a:spcBef>
                <a:spcPts val="0"/>
              </a:spcBef>
              <a:spcAft>
                <a:spcPts val="1000"/>
              </a:spcAft>
              <a:buNone/>
            </a:pPr>
            <a:r>
              <a:rPr lang="en" sz="2000">
                <a:solidFill>
                  <a:schemeClr val="dk1"/>
                </a:solidFill>
                <a:latin typeface="Cambria"/>
                <a:ea typeface="Cambria"/>
                <a:cs typeface="Cambria"/>
                <a:sym typeface="Cambria"/>
              </a:rPr>
              <a:t>Grace hours remaining: 96</a:t>
            </a:r>
            <a:endParaRPr sz="1600">
              <a:solidFill>
                <a:schemeClr val="dk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2"/>
          <p:cNvPicPr preferRelativeResize="0"/>
          <p:nvPr/>
        </p:nvPicPr>
        <p:blipFill>
          <a:blip r:embed="rId3">
            <a:alphaModFix/>
          </a:blip>
          <a:stretch>
            <a:fillRect/>
          </a:stretch>
        </p:blipFill>
        <p:spPr>
          <a:xfrm>
            <a:off x="4400477" y="777650"/>
            <a:ext cx="4127534" cy="4024940"/>
          </a:xfrm>
          <a:prstGeom prst="rect">
            <a:avLst/>
          </a:prstGeom>
          <a:noFill/>
          <a:ln>
            <a:noFill/>
          </a:ln>
        </p:spPr>
      </p:pic>
      <p:pic>
        <p:nvPicPr>
          <p:cNvPr id="107" name="Google Shape;107;p22"/>
          <p:cNvPicPr preferRelativeResize="0"/>
          <p:nvPr/>
        </p:nvPicPr>
        <p:blipFill>
          <a:blip r:embed="rId4">
            <a:alphaModFix/>
          </a:blip>
          <a:stretch>
            <a:fillRect/>
          </a:stretch>
        </p:blipFill>
        <p:spPr>
          <a:xfrm>
            <a:off x="179538" y="777650"/>
            <a:ext cx="4127534" cy="4024945"/>
          </a:xfrm>
          <a:prstGeom prst="rect">
            <a:avLst/>
          </a:prstGeom>
          <a:noFill/>
          <a:ln>
            <a:noFill/>
          </a:ln>
        </p:spPr>
      </p:pic>
      <p:sp>
        <p:nvSpPr>
          <p:cNvPr id="108" name="Google Shape;108;p22"/>
          <p:cNvSpPr txBox="1"/>
          <p:nvPr>
            <p:ph idx="1" type="body"/>
          </p:nvPr>
        </p:nvSpPr>
        <p:spPr>
          <a:xfrm>
            <a:off x="311700" y="216000"/>
            <a:ext cx="8520600" cy="1435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chemeClr val="dk1"/>
                </a:solidFill>
                <a:latin typeface="Cambria"/>
                <a:ea typeface="Cambria"/>
                <a:cs typeface="Cambria"/>
                <a:sym typeface="Cambria"/>
              </a:rPr>
              <a:t>2</a:t>
            </a:r>
            <a:r>
              <a:rPr b="1" lang="en" sz="2000">
                <a:solidFill>
                  <a:schemeClr val="dk1"/>
                </a:solidFill>
                <a:latin typeface="Cambria"/>
                <a:ea typeface="Cambria"/>
                <a:cs typeface="Cambria"/>
                <a:sym typeface="Cambria"/>
              </a:rPr>
              <a:t>.1        Performance across algorithms by dataset</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b="1" lang="en" sz="1612">
                <a:solidFill>
                  <a:schemeClr val="dk1"/>
                </a:solidFill>
                <a:latin typeface="Cambria"/>
                <a:ea typeface="Cambria"/>
                <a:cs typeface="Cambria"/>
                <a:sym typeface="Cambria"/>
              </a:rPr>
              <a:t>2</a:t>
            </a:r>
            <a:r>
              <a:rPr b="1" lang="en" sz="1612">
                <a:solidFill>
                  <a:schemeClr val="dk1"/>
                </a:solidFill>
                <a:latin typeface="Cambria"/>
                <a:ea typeface="Cambria"/>
                <a:cs typeface="Cambria"/>
                <a:sym typeface="Cambria"/>
              </a:rPr>
              <a:t>.1.1      </a:t>
            </a:r>
            <a:r>
              <a:rPr b="1" lang="en" sz="1512">
                <a:solidFill>
                  <a:schemeClr val="dk1"/>
                </a:solidFill>
                <a:latin typeface="Cambria"/>
                <a:ea typeface="Cambria"/>
                <a:cs typeface="Cambria"/>
                <a:sym typeface="Cambria"/>
              </a:rPr>
              <a:t>  </a:t>
            </a:r>
            <a:r>
              <a:rPr b="1" lang="en" sz="1612">
                <a:solidFill>
                  <a:schemeClr val="dk1"/>
                </a:solidFill>
                <a:latin typeface="Cambria"/>
                <a:ea typeface="Cambria"/>
                <a:cs typeface="Cambria"/>
                <a:sym typeface="Cambria"/>
              </a:rPr>
              <a:t>TSP 1</a:t>
            </a:r>
            <a:endParaRPr sz="1012">
              <a:solidFill>
                <a:schemeClr val="dk1"/>
              </a:solidFill>
              <a:latin typeface="Cambria"/>
              <a:ea typeface="Cambria"/>
              <a:cs typeface="Cambria"/>
              <a:sym typeface="Cambria"/>
            </a:endParaRPr>
          </a:p>
          <a:p>
            <a:pPr indent="0" lvl="0" marL="0" rtl="0" algn="l">
              <a:lnSpc>
                <a:spcPct val="100000"/>
              </a:lnSpc>
              <a:spcBef>
                <a:spcPts val="1000"/>
              </a:spcBef>
              <a:spcAft>
                <a:spcPts val="1000"/>
              </a:spcAft>
              <a:buNone/>
            </a:pPr>
            <a:r>
              <a:t/>
            </a:r>
            <a:endParaRPr sz="1600">
              <a:solidFill>
                <a:schemeClr val="dk1"/>
              </a:solidFill>
              <a:latin typeface="Cambria"/>
              <a:ea typeface="Cambria"/>
              <a:cs typeface="Cambria"/>
              <a:sym typeface="Cambria"/>
            </a:endParaRPr>
          </a:p>
        </p:txBody>
      </p:sp>
      <p:sp>
        <p:nvSpPr>
          <p:cNvPr id="109" name="Google Shape;109;p22"/>
          <p:cNvSpPr txBox="1"/>
          <p:nvPr/>
        </p:nvSpPr>
        <p:spPr>
          <a:xfrm>
            <a:off x="727948" y="4530997"/>
            <a:ext cx="3030600" cy="46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i="1" lang="en" sz="912">
                <a:solidFill>
                  <a:schemeClr val="dk1"/>
                </a:solidFill>
                <a:latin typeface="Cambria"/>
                <a:ea typeface="Cambria"/>
                <a:cs typeface="Cambria"/>
                <a:sym typeface="Cambria"/>
              </a:rPr>
              <a:t>Figure 2.1.1a: Fitness performance across algorithms, searching for the shortest path in TSP 1.</a:t>
            </a:r>
            <a:endParaRPr i="1" sz="312">
              <a:solidFill>
                <a:schemeClr val="dk1"/>
              </a:solidFill>
              <a:latin typeface="Cambria"/>
              <a:ea typeface="Cambria"/>
              <a:cs typeface="Cambria"/>
              <a:sym typeface="Cambria"/>
            </a:endParaRPr>
          </a:p>
        </p:txBody>
      </p:sp>
      <p:sp>
        <p:nvSpPr>
          <p:cNvPr id="110" name="Google Shape;110;p22"/>
          <p:cNvSpPr txBox="1"/>
          <p:nvPr/>
        </p:nvSpPr>
        <p:spPr>
          <a:xfrm>
            <a:off x="4948887" y="4530997"/>
            <a:ext cx="3030600" cy="46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i="1" lang="en" sz="912">
                <a:solidFill>
                  <a:schemeClr val="dk1"/>
                </a:solidFill>
                <a:latin typeface="Cambria"/>
                <a:ea typeface="Cambria"/>
                <a:cs typeface="Cambria"/>
                <a:sym typeface="Cambria"/>
              </a:rPr>
              <a:t>Figure 2.1.1b: Fitness performance across algorithms, searching for the longest path in TSP 1.</a:t>
            </a:r>
            <a:endParaRPr i="1" sz="312">
              <a:solidFill>
                <a:schemeClr val="dk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235500" y="759650"/>
            <a:ext cx="4147021" cy="4098217"/>
          </a:xfrm>
          <a:prstGeom prst="rect">
            <a:avLst/>
          </a:prstGeom>
          <a:noFill/>
          <a:ln>
            <a:noFill/>
          </a:ln>
        </p:spPr>
      </p:pic>
      <p:sp>
        <p:nvSpPr>
          <p:cNvPr id="116" name="Google Shape;116;p23"/>
          <p:cNvSpPr txBox="1"/>
          <p:nvPr>
            <p:ph idx="1" type="body"/>
          </p:nvPr>
        </p:nvSpPr>
        <p:spPr>
          <a:xfrm>
            <a:off x="311700" y="205825"/>
            <a:ext cx="8520600" cy="3829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chemeClr val="dk1"/>
                </a:solidFill>
                <a:latin typeface="Cambria"/>
                <a:ea typeface="Cambria"/>
                <a:cs typeface="Cambria"/>
                <a:sym typeface="Cambria"/>
              </a:rPr>
              <a:t>     </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b="1" lang="en" sz="1612">
                <a:solidFill>
                  <a:schemeClr val="dk1"/>
                </a:solidFill>
                <a:latin typeface="Cambria"/>
                <a:ea typeface="Cambria"/>
                <a:cs typeface="Cambria"/>
                <a:sym typeface="Cambria"/>
              </a:rPr>
              <a:t>2.1.2     </a:t>
            </a:r>
            <a:r>
              <a:rPr b="1" lang="en" sz="1512">
                <a:solidFill>
                  <a:schemeClr val="dk1"/>
                </a:solidFill>
                <a:latin typeface="Cambria"/>
                <a:ea typeface="Cambria"/>
                <a:cs typeface="Cambria"/>
                <a:sym typeface="Cambria"/>
              </a:rPr>
              <a:t>   </a:t>
            </a:r>
            <a:r>
              <a:rPr b="1" lang="en" sz="1612">
                <a:solidFill>
                  <a:schemeClr val="dk1"/>
                </a:solidFill>
                <a:latin typeface="Cambria"/>
                <a:ea typeface="Cambria"/>
                <a:cs typeface="Cambria"/>
                <a:sym typeface="Cambria"/>
              </a:rPr>
              <a:t>TSP 2</a:t>
            </a:r>
            <a:endParaRPr sz="1012">
              <a:solidFill>
                <a:schemeClr val="dk1"/>
              </a:solidFill>
              <a:latin typeface="Cambria"/>
              <a:ea typeface="Cambria"/>
              <a:cs typeface="Cambria"/>
              <a:sym typeface="Cambria"/>
            </a:endParaRPr>
          </a:p>
          <a:p>
            <a:pPr indent="0" lvl="0" marL="0" rtl="0" algn="l">
              <a:lnSpc>
                <a:spcPct val="100000"/>
              </a:lnSpc>
              <a:spcBef>
                <a:spcPts val="1000"/>
              </a:spcBef>
              <a:spcAft>
                <a:spcPts val="1000"/>
              </a:spcAft>
              <a:buNone/>
            </a:pPr>
            <a:r>
              <a:t/>
            </a:r>
            <a:endParaRPr sz="1600">
              <a:solidFill>
                <a:schemeClr val="dk1"/>
              </a:solidFill>
              <a:latin typeface="Cambria"/>
              <a:ea typeface="Cambria"/>
              <a:cs typeface="Cambria"/>
              <a:sym typeface="Cambria"/>
            </a:endParaRPr>
          </a:p>
        </p:txBody>
      </p:sp>
      <p:pic>
        <p:nvPicPr>
          <p:cNvPr id="117" name="Google Shape;117;p23"/>
          <p:cNvPicPr preferRelativeResize="0"/>
          <p:nvPr/>
        </p:nvPicPr>
        <p:blipFill>
          <a:blip r:embed="rId4">
            <a:alphaModFix/>
          </a:blip>
          <a:stretch>
            <a:fillRect/>
          </a:stretch>
        </p:blipFill>
        <p:spPr>
          <a:xfrm>
            <a:off x="5133325" y="1245249"/>
            <a:ext cx="3456102" cy="3415424"/>
          </a:xfrm>
          <a:prstGeom prst="rect">
            <a:avLst/>
          </a:prstGeom>
          <a:noFill/>
          <a:ln>
            <a:noFill/>
          </a:ln>
        </p:spPr>
      </p:pic>
      <p:pic>
        <p:nvPicPr>
          <p:cNvPr id="118" name="Google Shape;118;p23"/>
          <p:cNvPicPr preferRelativeResize="0"/>
          <p:nvPr/>
        </p:nvPicPr>
        <p:blipFill>
          <a:blip r:embed="rId5">
            <a:alphaModFix/>
          </a:blip>
          <a:stretch>
            <a:fillRect/>
          </a:stretch>
        </p:blipFill>
        <p:spPr>
          <a:xfrm>
            <a:off x="5133325" y="1245249"/>
            <a:ext cx="3456102" cy="3415424"/>
          </a:xfrm>
          <a:prstGeom prst="rect">
            <a:avLst/>
          </a:prstGeom>
          <a:noFill/>
          <a:ln>
            <a:noFill/>
          </a:ln>
        </p:spPr>
      </p:pic>
      <p:pic>
        <p:nvPicPr>
          <p:cNvPr id="119" name="Google Shape;119;p23"/>
          <p:cNvPicPr preferRelativeResize="0"/>
          <p:nvPr/>
        </p:nvPicPr>
        <p:blipFill>
          <a:blip r:embed="rId6">
            <a:alphaModFix/>
          </a:blip>
          <a:stretch>
            <a:fillRect/>
          </a:stretch>
        </p:blipFill>
        <p:spPr>
          <a:xfrm>
            <a:off x="4390668" y="759650"/>
            <a:ext cx="4147021" cy="4098227"/>
          </a:xfrm>
          <a:prstGeom prst="rect">
            <a:avLst/>
          </a:prstGeom>
          <a:noFill/>
          <a:ln>
            <a:noFill/>
          </a:ln>
        </p:spPr>
      </p:pic>
      <p:sp>
        <p:nvSpPr>
          <p:cNvPr id="120" name="Google Shape;120;p23"/>
          <p:cNvSpPr txBox="1"/>
          <p:nvPr/>
        </p:nvSpPr>
        <p:spPr>
          <a:xfrm>
            <a:off x="727948" y="4530997"/>
            <a:ext cx="3030600" cy="46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i="1" lang="en" sz="912">
                <a:solidFill>
                  <a:schemeClr val="dk1"/>
                </a:solidFill>
                <a:latin typeface="Cambria"/>
                <a:ea typeface="Cambria"/>
                <a:cs typeface="Cambria"/>
                <a:sym typeface="Cambria"/>
              </a:rPr>
              <a:t>Figure 2.1.2a: Fitness performance across algorithms, searching for the shortest path in TSP 2.</a:t>
            </a:r>
            <a:endParaRPr i="1" sz="312">
              <a:solidFill>
                <a:schemeClr val="dk1"/>
              </a:solidFill>
              <a:latin typeface="Cambria"/>
              <a:ea typeface="Cambria"/>
              <a:cs typeface="Cambria"/>
              <a:sym typeface="Cambria"/>
            </a:endParaRPr>
          </a:p>
        </p:txBody>
      </p:sp>
      <p:sp>
        <p:nvSpPr>
          <p:cNvPr id="121" name="Google Shape;121;p23"/>
          <p:cNvSpPr txBox="1"/>
          <p:nvPr/>
        </p:nvSpPr>
        <p:spPr>
          <a:xfrm>
            <a:off x="4948887" y="4530997"/>
            <a:ext cx="3030600" cy="46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i="1" lang="en" sz="912">
                <a:solidFill>
                  <a:schemeClr val="dk1"/>
                </a:solidFill>
                <a:latin typeface="Cambria"/>
                <a:ea typeface="Cambria"/>
                <a:cs typeface="Cambria"/>
                <a:sym typeface="Cambria"/>
              </a:rPr>
              <a:t>Figure 2.1.2b: Fitness performance across algorithms, searching for the longest path in TSP 2.</a:t>
            </a:r>
            <a:endParaRPr i="1" sz="312">
              <a:solidFill>
                <a:schemeClr val="dk1"/>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4"/>
          <p:cNvPicPr preferRelativeResize="0"/>
          <p:nvPr/>
        </p:nvPicPr>
        <p:blipFill>
          <a:blip r:embed="rId3">
            <a:alphaModFix/>
          </a:blip>
          <a:stretch>
            <a:fillRect/>
          </a:stretch>
        </p:blipFill>
        <p:spPr>
          <a:xfrm>
            <a:off x="4524300" y="986225"/>
            <a:ext cx="2211975" cy="2126237"/>
          </a:xfrm>
          <a:prstGeom prst="rect">
            <a:avLst/>
          </a:prstGeom>
          <a:noFill/>
          <a:ln>
            <a:noFill/>
          </a:ln>
        </p:spPr>
      </p:pic>
      <p:pic>
        <p:nvPicPr>
          <p:cNvPr id="127" name="Google Shape;127;p24"/>
          <p:cNvPicPr preferRelativeResize="0"/>
          <p:nvPr/>
        </p:nvPicPr>
        <p:blipFill>
          <a:blip r:embed="rId4">
            <a:alphaModFix/>
          </a:blip>
          <a:stretch>
            <a:fillRect/>
          </a:stretch>
        </p:blipFill>
        <p:spPr>
          <a:xfrm>
            <a:off x="311701" y="986225"/>
            <a:ext cx="2211975" cy="2126237"/>
          </a:xfrm>
          <a:prstGeom prst="rect">
            <a:avLst/>
          </a:prstGeom>
          <a:noFill/>
          <a:ln>
            <a:noFill/>
          </a:ln>
        </p:spPr>
      </p:pic>
      <p:pic>
        <p:nvPicPr>
          <p:cNvPr id="128" name="Google Shape;128;p24"/>
          <p:cNvPicPr preferRelativeResize="0"/>
          <p:nvPr/>
        </p:nvPicPr>
        <p:blipFill rotWithShape="1">
          <a:blip r:embed="rId5">
            <a:alphaModFix/>
          </a:blip>
          <a:srcRect b="1932" l="0" r="0" t="1941"/>
          <a:stretch/>
        </p:blipFill>
        <p:spPr>
          <a:xfrm>
            <a:off x="4524296" y="2941062"/>
            <a:ext cx="2211971" cy="2126237"/>
          </a:xfrm>
          <a:prstGeom prst="rect">
            <a:avLst/>
          </a:prstGeom>
          <a:noFill/>
          <a:ln>
            <a:noFill/>
          </a:ln>
        </p:spPr>
      </p:pic>
      <p:pic>
        <p:nvPicPr>
          <p:cNvPr id="129" name="Google Shape;129;p24"/>
          <p:cNvPicPr preferRelativeResize="0"/>
          <p:nvPr/>
        </p:nvPicPr>
        <p:blipFill rotWithShape="1">
          <a:blip r:embed="rId6">
            <a:alphaModFix/>
          </a:blip>
          <a:srcRect b="1932" l="0" r="0" t="1941"/>
          <a:stretch/>
        </p:blipFill>
        <p:spPr>
          <a:xfrm>
            <a:off x="311700" y="2941062"/>
            <a:ext cx="2211971" cy="2126237"/>
          </a:xfrm>
          <a:prstGeom prst="rect">
            <a:avLst/>
          </a:prstGeom>
          <a:noFill/>
          <a:ln>
            <a:noFill/>
          </a:ln>
        </p:spPr>
      </p:pic>
      <p:sp>
        <p:nvSpPr>
          <p:cNvPr id="130" name="Google Shape;130;p24"/>
          <p:cNvSpPr txBox="1"/>
          <p:nvPr>
            <p:ph idx="1" type="body"/>
          </p:nvPr>
        </p:nvSpPr>
        <p:spPr>
          <a:xfrm>
            <a:off x="311700" y="193125"/>
            <a:ext cx="8520600" cy="1829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chemeClr val="dk1"/>
                </a:solidFill>
                <a:latin typeface="Cambria"/>
                <a:ea typeface="Cambria"/>
                <a:cs typeface="Cambria"/>
                <a:sym typeface="Cambria"/>
              </a:rPr>
              <a:t>2.2        Shortest and longest paths found by algorithm</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b="1" lang="en" sz="1612">
                <a:solidFill>
                  <a:schemeClr val="dk1"/>
                </a:solidFill>
                <a:latin typeface="Cambria"/>
                <a:ea typeface="Cambria"/>
                <a:cs typeface="Cambria"/>
                <a:sym typeface="Cambria"/>
              </a:rPr>
              <a:t>2.2.1     </a:t>
            </a:r>
            <a:r>
              <a:rPr b="1" lang="en" sz="1512">
                <a:solidFill>
                  <a:schemeClr val="dk1"/>
                </a:solidFill>
                <a:latin typeface="Cambria"/>
                <a:ea typeface="Cambria"/>
                <a:cs typeface="Cambria"/>
                <a:sym typeface="Cambria"/>
              </a:rPr>
              <a:t>   </a:t>
            </a:r>
            <a:r>
              <a:rPr b="1" lang="en" sz="1612">
                <a:solidFill>
                  <a:schemeClr val="dk1"/>
                </a:solidFill>
                <a:latin typeface="Cambria"/>
                <a:ea typeface="Cambria"/>
                <a:cs typeface="Cambria"/>
                <a:sym typeface="Cambria"/>
              </a:rPr>
              <a:t>Random Search</a:t>
            </a:r>
            <a:endParaRPr sz="1012">
              <a:solidFill>
                <a:schemeClr val="dk1"/>
              </a:solidFill>
              <a:latin typeface="Cambria"/>
              <a:ea typeface="Cambria"/>
              <a:cs typeface="Cambria"/>
              <a:sym typeface="Cambria"/>
            </a:endParaRPr>
          </a:p>
          <a:p>
            <a:pPr indent="0" lvl="0" marL="0" rtl="0" algn="l">
              <a:lnSpc>
                <a:spcPct val="100000"/>
              </a:lnSpc>
              <a:spcBef>
                <a:spcPts val="1000"/>
              </a:spcBef>
              <a:spcAft>
                <a:spcPts val="1000"/>
              </a:spcAft>
              <a:buNone/>
            </a:pPr>
            <a:r>
              <a:t/>
            </a:r>
            <a:endParaRPr sz="1600">
              <a:solidFill>
                <a:schemeClr val="dk1"/>
              </a:solidFill>
              <a:latin typeface="Cambria"/>
              <a:ea typeface="Cambria"/>
              <a:cs typeface="Cambria"/>
              <a:sym typeface="Cambria"/>
            </a:endParaRPr>
          </a:p>
        </p:txBody>
      </p:sp>
      <p:sp>
        <p:nvSpPr>
          <p:cNvPr id="131" name="Google Shape;131;p24"/>
          <p:cNvSpPr txBox="1"/>
          <p:nvPr/>
        </p:nvSpPr>
        <p:spPr>
          <a:xfrm>
            <a:off x="2447475" y="1605638"/>
            <a:ext cx="15678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2.2.1a (left): Shortest path found by Random Search </a:t>
            </a:r>
            <a:r>
              <a:rPr i="1" lang="en" sz="912">
                <a:solidFill>
                  <a:schemeClr val="dk1"/>
                </a:solidFill>
                <a:latin typeface="Cambria"/>
                <a:ea typeface="Cambria"/>
                <a:cs typeface="Cambria"/>
                <a:sym typeface="Cambria"/>
              </a:rPr>
              <a:t>algorithm</a:t>
            </a:r>
            <a:r>
              <a:rPr i="1" lang="en" sz="912">
                <a:solidFill>
                  <a:schemeClr val="dk1"/>
                </a:solidFill>
                <a:latin typeface="Cambria"/>
                <a:ea typeface="Cambria"/>
                <a:cs typeface="Cambria"/>
                <a:sym typeface="Cambria"/>
              </a:rPr>
              <a:t> on TSP 1 dataset in 10</a:t>
            </a:r>
            <a:r>
              <a:rPr baseline="30000" i="1" lang="en" sz="912">
                <a:solidFill>
                  <a:schemeClr val="dk1"/>
                </a:solidFill>
                <a:latin typeface="Cambria"/>
                <a:ea typeface="Cambria"/>
                <a:cs typeface="Cambria"/>
                <a:sym typeface="Cambria"/>
              </a:rPr>
              <a:t>4</a:t>
            </a:r>
            <a:r>
              <a:rPr i="1" lang="en" sz="912">
                <a:solidFill>
                  <a:schemeClr val="dk1"/>
                </a:solidFill>
                <a:latin typeface="Cambria"/>
                <a:ea typeface="Cambria"/>
                <a:cs typeface="Cambria"/>
                <a:sym typeface="Cambria"/>
              </a:rPr>
              <a:t> iterations; Path length = 465.26</a:t>
            </a:r>
            <a:endParaRPr i="1" sz="312">
              <a:solidFill>
                <a:schemeClr val="dk1"/>
              </a:solidFill>
              <a:latin typeface="Cambria"/>
              <a:ea typeface="Cambria"/>
              <a:cs typeface="Cambria"/>
              <a:sym typeface="Cambria"/>
            </a:endParaRPr>
          </a:p>
        </p:txBody>
      </p:sp>
      <p:sp>
        <p:nvSpPr>
          <p:cNvPr id="132" name="Google Shape;132;p24"/>
          <p:cNvSpPr txBox="1"/>
          <p:nvPr/>
        </p:nvSpPr>
        <p:spPr>
          <a:xfrm>
            <a:off x="6736275" y="1605638"/>
            <a:ext cx="15678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2.2.1b (left): Longest path found by Random Search algorithm on TSP 1 dataset in 10</a:t>
            </a:r>
            <a:r>
              <a:rPr baseline="30000" i="1" lang="en" sz="912">
                <a:solidFill>
                  <a:schemeClr val="dk1"/>
                </a:solidFill>
                <a:latin typeface="Cambria"/>
                <a:ea typeface="Cambria"/>
                <a:cs typeface="Cambria"/>
                <a:sym typeface="Cambria"/>
              </a:rPr>
              <a:t>4</a:t>
            </a:r>
            <a:r>
              <a:rPr i="1" lang="en" sz="912">
                <a:solidFill>
                  <a:schemeClr val="dk1"/>
                </a:solidFill>
                <a:latin typeface="Cambria"/>
                <a:ea typeface="Cambria"/>
                <a:cs typeface="Cambria"/>
                <a:sym typeface="Cambria"/>
              </a:rPr>
              <a:t> iterations; Path length = 521.58</a:t>
            </a:r>
            <a:endParaRPr i="1" sz="312">
              <a:solidFill>
                <a:schemeClr val="dk1"/>
              </a:solidFill>
              <a:latin typeface="Cambria"/>
              <a:ea typeface="Cambria"/>
              <a:cs typeface="Cambria"/>
              <a:sym typeface="Cambria"/>
            </a:endParaRPr>
          </a:p>
        </p:txBody>
      </p:sp>
      <p:sp>
        <p:nvSpPr>
          <p:cNvPr id="133" name="Google Shape;133;p24"/>
          <p:cNvSpPr txBox="1"/>
          <p:nvPr/>
        </p:nvSpPr>
        <p:spPr>
          <a:xfrm>
            <a:off x="2523675" y="3560463"/>
            <a:ext cx="15678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2.2.1c (left): Shortest path found by Random Search algorithm on TSP 2 dataset in 10</a:t>
            </a:r>
            <a:r>
              <a:rPr baseline="30000" i="1" lang="en" sz="912">
                <a:solidFill>
                  <a:schemeClr val="dk1"/>
                </a:solidFill>
                <a:latin typeface="Cambria"/>
                <a:ea typeface="Cambria"/>
                <a:cs typeface="Cambria"/>
                <a:sym typeface="Cambria"/>
              </a:rPr>
              <a:t>5</a:t>
            </a:r>
            <a:r>
              <a:rPr i="1" lang="en" sz="912">
                <a:solidFill>
                  <a:schemeClr val="dk1"/>
                </a:solidFill>
                <a:latin typeface="Cambria"/>
                <a:ea typeface="Cambria"/>
                <a:cs typeface="Cambria"/>
                <a:sym typeface="Cambria"/>
              </a:rPr>
              <a:t> iterations; Path length = 99.17</a:t>
            </a:r>
            <a:endParaRPr i="1" sz="312">
              <a:solidFill>
                <a:schemeClr val="dk1"/>
              </a:solidFill>
              <a:latin typeface="Cambria"/>
              <a:ea typeface="Cambria"/>
              <a:cs typeface="Cambria"/>
              <a:sym typeface="Cambria"/>
            </a:endParaRPr>
          </a:p>
        </p:txBody>
      </p:sp>
      <p:sp>
        <p:nvSpPr>
          <p:cNvPr id="134" name="Google Shape;134;p24"/>
          <p:cNvSpPr txBox="1"/>
          <p:nvPr/>
        </p:nvSpPr>
        <p:spPr>
          <a:xfrm>
            <a:off x="6812475" y="3560463"/>
            <a:ext cx="15678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2.2.1d (left): Longest path found by Random Search algorithm on TSP 2 dataset in 10</a:t>
            </a:r>
            <a:r>
              <a:rPr baseline="30000" i="1" lang="en" sz="912">
                <a:solidFill>
                  <a:schemeClr val="dk1"/>
                </a:solidFill>
                <a:latin typeface="Cambria"/>
                <a:ea typeface="Cambria"/>
                <a:cs typeface="Cambria"/>
                <a:sym typeface="Cambria"/>
              </a:rPr>
              <a:t>5</a:t>
            </a:r>
            <a:r>
              <a:rPr i="1" lang="en" sz="912">
                <a:solidFill>
                  <a:schemeClr val="dk1"/>
                </a:solidFill>
                <a:latin typeface="Cambria"/>
                <a:ea typeface="Cambria"/>
                <a:cs typeface="Cambria"/>
                <a:sym typeface="Cambria"/>
              </a:rPr>
              <a:t> iterations; Path length = 153.79</a:t>
            </a:r>
            <a:endParaRPr i="1" sz="312">
              <a:solidFill>
                <a:schemeClr val="dk1"/>
              </a:solidFill>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3">
            <a:alphaModFix/>
          </a:blip>
          <a:srcRect b="1932" l="0" r="0" t="1941"/>
          <a:stretch/>
        </p:blipFill>
        <p:spPr>
          <a:xfrm>
            <a:off x="4524296" y="2941062"/>
            <a:ext cx="2211971" cy="2126237"/>
          </a:xfrm>
          <a:prstGeom prst="rect">
            <a:avLst/>
          </a:prstGeom>
          <a:noFill/>
          <a:ln>
            <a:noFill/>
          </a:ln>
        </p:spPr>
      </p:pic>
      <p:pic>
        <p:nvPicPr>
          <p:cNvPr id="140" name="Google Shape;140;p25"/>
          <p:cNvPicPr preferRelativeResize="0"/>
          <p:nvPr/>
        </p:nvPicPr>
        <p:blipFill rotWithShape="1">
          <a:blip r:embed="rId4">
            <a:alphaModFix/>
          </a:blip>
          <a:srcRect b="1932" l="0" r="0" t="1941"/>
          <a:stretch/>
        </p:blipFill>
        <p:spPr>
          <a:xfrm>
            <a:off x="311700" y="2941062"/>
            <a:ext cx="2211971" cy="2126237"/>
          </a:xfrm>
          <a:prstGeom prst="rect">
            <a:avLst/>
          </a:prstGeom>
          <a:noFill/>
          <a:ln>
            <a:noFill/>
          </a:ln>
        </p:spPr>
      </p:pic>
      <p:pic>
        <p:nvPicPr>
          <p:cNvPr id="141" name="Google Shape;141;p25"/>
          <p:cNvPicPr preferRelativeResize="0"/>
          <p:nvPr/>
        </p:nvPicPr>
        <p:blipFill rotWithShape="1">
          <a:blip r:embed="rId5">
            <a:alphaModFix/>
          </a:blip>
          <a:srcRect b="6841" l="0" r="0" t="1942"/>
          <a:stretch/>
        </p:blipFill>
        <p:spPr>
          <a:xfrm>
            <a:off x="4524300" y="986225"/>
            <a:ext cx="2211975" cy="2017575"/>
          </a:xfrm>
          <a:prstGeom prst="rect">
            <a:avLst/>
          </a:prstGeom>
          <a:noFill/>
          <a:ln>
            <a:noFill/>
          </a:ln>
        </p:spPr>
      </p:pic>
      <p:pic>
        <p:nvPicPr>
          <p:cNvPr id="142" name="Google Shape;142;p25"/>
          <p:cNvPicPr preferRelativeResize="0"/>
          <p:nvPr/>
        </p:nvPicPr>
        <p:blipFill rotWithShape="1">
          <a:blip r:embed="rId6">
            <a:alphaModFix/>
          </a:blip>
          <a:srcRect b="6841" l="0" r="0" t="1942"/>
          <a:stretch/>
        </p:blipFill>
        <p:spPr>
          <a:xfrm>
            <a:off x="311700" y="986225"/>
            <a:ext cx="2211975" cy="2017575"/>
          </a:xfrm>
          <a:prstGeom prst="rect">
            <a:avLst/>
          </a:prstGeom>
          <a:noFill/>
          <a:ln>
            <a:noFill/>
          </a:ln>
        </p:spPr>
      </p:pic>
      <p:sp>
        <p:nvSpPr>
          <p:cNvPr id="143" name="Google Shape;143;p25"/>
          <p:cNvSpPr txBox="1"/>
          <p:nvPr>
            <p:ph idx="1" type="body"/>
          </p:nvPr>
        </p:nvSpPr>
        <p:spPr>
          <a:xfrm>
            <a:off x="311700" y="193125"/>
            <a:ext cx="8520600" cy="1829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chemeClr val="dk1"/>
                </a:solidFill>
                <a:latin typeface="Cambria"/>
                <a:ea typeface="Cambria"/>
                <a:cs typeface="Cambria"/>
                <a:sym typeface="Cambria"/>
              </a:rPr>
              <a:t> </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b="1" lang="en" sz="1612">
                <a:solidFill>
                  <a:schemeClr val="dk1"/>
                </a:solidFill>
                <a:latin typeface="Cambria"/>
                <a:ea typeface="Cambria"/>
                <a:cs typeface="Cambria"/>
                <a:sym typeface="Cambria"/>
              </a:rPr>
              <a:t>2.2.2     </a:t>
            </a:r>
            <a:r>
              <a:rPr b="1" lang="en" sz="1512">
                <a:solidFill>
                  <a:schemeClr val="dk1"/>
                </a:solidFill>
                <a:latin typeface="Cambria"/>
                <a:ea typeface="Cambria"/>
                <a:cs typeface="Cambria"/>
                <a:sym typeface="Cambria"/>
              </a:rPr>
              <a:t>   </a:t>
            </a:r>
            <a:r>
              <a:rPr b="1" lang="en" sz="1612">
                <a:solidFill>
                  <a:schemeClr val="dk1"/>
                </a:solidFill>
                <a:latin typeface="Cambria"/>
                <a:ea typeface="Cambria"/>
                <a:cs typeface="Cambria"/>
                <a:sym typeface="Cambria"/>
              </a:rPr>
              <a:t>RMHC</a:t>
            </a:r>
            <a:r>
              <a:rPr b="1" lang="en" sz="1612">
                <a:solidFill>
                  <a:schemeClr val="dk1"/>
                </a:solidFill>
                <a:latin typeface="Cambria"/>
                <a:ea typeface="Cambria"/>
                <a:cs typeface="Cambria"/>
                <a:sym typeface="Cambria"/>
              </a:rPr>
              <a:t> Search</a:t>
            </a:r>
            <a:endParaRPr sz="1012">
              <a:solidFill>
                <a:schemeClr val="dk1"/>
              </a:solidFill>
              <a:latin typeface="Cambria"/>
              <a:ea typeface="Cambria"/>
              <a:cs typeface="Cambria"/>
              <a:sym typeface="Cambria"/>
            </a:endParaRPr>
          </a:p>
          <a:p>
            <a:pPr indent="0" lvl="0" marL="0" rtl="0" algn="l">
              <a:lnSpc>
                <a:spcPct val="100000"/>
              </a:lnSpc>
              <a:spcBef>
                <a:spcPts val="1000"/>
              </a:spcBef>
              <a:spcAft>
                <a:spcPts val="1000"/>
              </a:spcAft>
              <a:buNone/>
            </a:pPr>
            <a:r>
              <a:t/>
            </a:r>
            <a:endParaRPr sz="1600">
              <a:solidFill>
                <a:schemeClr val="dk1"/>
              </a:solidFill>
              <a:latin typeface="Cambria"/>
              <a:ea typeface="Cambria"/>
              <a:cs typeface="Cambria"/>
              <a:sym typeface="Cambria"/>
            </a:endParaRPr>
          </a:p>
        </p:txBody>
      </p:sp>
      <p:sp>
        <p:nvSpPr>
          <p:cNvPr id="144" name="Google Shape;144;p25"/>
          <p:cNvSpPr txBox="1"/>
          <p:nvPr/>
        </p:nvSpPr>
        <p:spPr>
          <a:xfrm>
            <a:off x="2447475" y="1605638"/>
            <a:ext cx="15678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2.2.2a (left): Shortest path found by RMHC Search algorithm on TSP 1 dataset in 10</a:t>
            </a:r>
            <a:r>
              <a:rPr baseline="30000" i="1" lang="en" sz="912">
                <a:solidFill>
                  <a:schemeClr val="dk1"/>
                </a:solidFill>
                <a:latin typeface="Cambria"/>
                <a:ea typeface="Cambria"/>
                <a:cs typeface="Cambria"/>
                <a:sym typeface="Cambria"/>
              </a:rPr>
              <a:t>4</a:t>
            </a:r>
            <a:r>
              <a:rPr i="1" lang="en" sz="912">
                <a:solidFill>
                  <a:schemeClr val="dk1"/>
                </a:solidFill>
                <a:latin typeface="Cambria"/>
                <a:ea typeface="Cambria"/>
                <a:cs typeface="Cambria"/>
                <a:sym typeface="Cambria"/>
              </a:rPr>
              <a:t> iterations; </a:t>
            </a:r>
            <a:br>
              <a:rPr i="1" lang="en" sz="912">
                <a:solidFill>
                  <a:schemeClr val="dk1"/>
                </a:solidFill>
                <a:latin typeface="Cambria"/>
                <a:ea typeface="Cambria"/>
                <a:cs typeface="Cambria"/>
                <a:sym typeface="Cambria"/>
              </a:rPr>
            </a:br>
            <a:r>
              <a:rPr i="1" lang="en" sz="912">
                <a:solidFill>
                  <a:schemeClr val="dk1"/>
                </a:solidFill>
                <a:latin typeface="Cambria"/>
                <a:ea typeface="Cambria"/>
                <a:cs typeface="Cambria"/>
                <a:sym typeface="Cambria"/>
              </a:rPr>
              <a:t>Path length = 194.92</a:t>
            </a:r>
            <a:endParaRPr i="1" sz="312">
              <a:solidFill>
                <a:schemeClr val="dk1"/>
              </a:solidFill>
              <a:latin typeface="Cambria"/>
              <a:ea typeface="Cambria"/>
              <a:cs typeface="Cambria"/>
              <a:sym typeface="Cambria"/>
            </a:endParaRPr>
          </a:p>
        </p:txBody>
      </p:sp>
      <p:sp>
        <p:nvSpPr>
          <p:cNvPr id="145" name="Google Shape;145;p25"/>
          <p:cNvSpPr txBox="1"/>
          <p:nvPr/>
        </p:nvSpPr>
        <p:spPr>
          <a:xfrm>
            <a:off x="6736275" y="1605650"/>
            <a:ext cx="15678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2.2.2b (left): Longest path found by RMHC Search algorithm on TSP 1 dataset in 10</a:t>
            </a:r>
            <a:r>
              <a:rPr baseline="30000" i="1" lang="en" sz="912">
                <a:solidFill>
                  <a:schemeClr val="dk1"/>
                </a:solidFill>
                <a:latin typeface="Cambria"/>
                <a:ea typeface="Cambria"/>
                <a:cs typeface="Cambria"/>
                <a:sym typeface="Cambria"/>
              </a:rPr>
              <a:t>4</a:t>
            </a:r>
            <a:r>
              <a:rPr i="1" lang="en" sz="912">
                <a:solidFill>
                  <a:schemeClr val="dk1"/>
                </a:solidFill>
                <a:latin typeface="Cambria"/>
                <a:ea typeface="Cambria"/>
                <a:cs typeface="Cambria"/>
                <a:sym typeface="Cambria"/>
              </a:rPr>
              <a:t> iterations; </a:t>
            </a:r>
            <a:br>
              <a:rPr i="1" lang="en" sz="912">
                <a:solidFill>
                  <a:schemeClr val="dk1"/>
                </a:solidFill>
                <a:latin typeface="Cambria"/>
                <a:ea typeface="Cambria"/>
                <a:cs typeface="Cambria"/>
                <a:sym typeface="Cambria"/>
              </a:rPr>
            </a:br>
            <a:r>
              <a:rPr i="1" lang="en" sz="912">
                <a:solidFill>
                  <a:schemeClr val="dk1"/>
                </a:solidFill>
                <a:latin typeface="Cambria"/>
                <a:ea typeface="Cambria"/>
                <a:cs typeface="Cambria"/>
                <a:sym typeface="Cambria"/>
              </a:rPr>
              <a:t>Path length = 741.24</a:t>
            </a:r>
            <a:endParaRPr i="1" sz="312">
              <a:solidFill>
                <a:schemeClr val="dk1"/>
              </a:solidFill>
              <a:latin typeface="Cambria"/>
              <a:ea typeface="Cambria"/>
              <a:cs typeface="Cambria"/>
              <a:sym typeface="Cambria"/>
            </a:endParaRPr>
          </a:p>
        </p:txBody>
      </p:sp>
      <p:sp>
        <p:nvSpPr>
          <p:cNvPr id="146" name="Google Shape;146;p25"/>
          <p:cNvSpPr txBox="1"/>
          <p:nvPr/>
        </p:nvSpPr>
        <p:spPr>
          <a:xfrm>
            <a:off x="2523675" y="3560463"/>
            <a:ext cx="15678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2.2.2c (left): Shortest path found by RMHC Search algorithm on TSP 2 dataset in 10</a:t>
            </a:r>
            <a:r>
              <a:rPr baseline="30000" i="1" lang="en" sz="912">
                <a:solidFill>
                  <a:schemeClr val="dk1"/>
                </a:solidFill>
                <a:latin typeface="Cambria"/>
                <a:ea typeface="Cambria"/>
                <a:cs typeface="Cambria"/>
                <a:sym typeface="Cambria"/>
              </a:rPr>
              <a:t>5</a:t>
            </a:r>
            <a:r>
              <a:rPr i="1" lang="en" sz="912">
                <a:solidFill>
                  <a:schemeClr val="dk1"/>
                </a:solidFill>
                <a:latin typeface="Cambria"/>
                <a:ea typeface="Cambria"/>
                <a:cs typeface="Cambria"/>
                <a:sym typeface="Cambria"/>
              </a:rPr>
              <a:t> iterations; </a:t>
            </a:r>
            <a:br>
              <a:rPr i="1" lang="en" sz="912">
                <a:solidFill>
                  <a:schemeClr val="dk1"/>
                </a:solidFill>
                <a:latin typeface="Cambria"/>
                <a:ea typeface="Cambria"/>
                <a:cs typeface="Cambria"/>
                <a:sym typeface="Cambria"/>
              </a:rPr>
            </a:br>
            <a:r>
              <a:rPr i="1" lang="en" sz="912">
                <a:solidFill>
                  <a:schemeClr val="dk1"/>
                </a:solidFill>
                <a:latin typeface="Cambria"/>
                <a:ea typeface="Cambria"/>
                <a:cs typeface="Cambria"/>
                <a:sym typeface="Cambria"/>
              </a:rPr>
              <a:t>Path length = 26.96</a:t>
            </a:r>
            <a:endParaRPr i="1" sz="312">
              <a:solidFill>
                <a:schemeClr val="dk1"/>
              </a:solidFill>
              <a:latin typeface="Cambria"/>
              <a:ea typeface="Cambria"/>
              <a:cs typeface="Cambria"/>
              <a:sym typeface="Cambria"/>
            </a:endParaRPr>
          </a:p>
        </p:txBody>
      </p:sp>
      <p:sp>
        <p:nvSpPr>
          <p:cNvPr id="147" name="Google Shape;147;p25"/>
          <p:cNvSpPr txBox="1"/>
          <p:nvPr/>
        </p:nvSpPr>
        <p:spPr>
          <a:xfrm>
            <a:off x="6812475" y="3560463"/>
            <a:ext cx="15678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2.2.2d (left): Longest path found by RMHC Search algorithm on TSP 2 dataset in 10</a:t>
            </a:r>
            <a:r>
              <a:rPr baseline="30000" i="1" lang="en" sz="912">
                <a:solidFill>
                  <a:schemeClr val="dk1"/>
                </a:solidFill>
                <a:latin typeface="Cambria"/>
                <a:ea typeface="Cambria"/>
                <a:cs typeface="Cambria"/>
                <a:sym typeface="Cambria"/>
              </a:rPr>
              <a:t>5</a:t>
            </a:r>
            <a:r>
              <a:rPr i="1" lang="en" sz="912">
                <a:solidFill>
                  <a:schemeClr val="dk1"/>
                </a:solidFill>
                <a:latin typeface="Cambria"/>
                <a:ea typeface="Cambria"/>
                <a:cs typeface="Cambria"/>
                <a:sym typeface="Cambria"/>
              </a:rPr>
              <a:t> iterations; </a:t>
            </a:r>
            <a:br>
              <a:rPr i="1" lang="en" sz="912">
                <a:solidFill>
                  <a:schemeClr val="dk1"/>
                </a:solidFill>
                <a:latin typeface="Cambria"/>
                <a:ea typeface="Cambria"/>
                <a:cs typeface="Cambria"/>
                <a:sym typeface="Cambria"/>
              </a:rPr>
            </a:br>
            <a:r>
              <a:rPr i="1" lang="en" sz="912">
                <a:solidFill>
                  <a:schemeClr val="dk1"/>
                </a:solidFill>
                <a:latin typeface="Cambria"/>
                <a:ea typeface="Cambria"/>
                <a:cs typeface="Cambria"/>
                <a:sym typeface="Cambria"/>
              </a:rPr>
              <a:t>Path length = 197.04</a:t>
            </a:r>
            <a:endParaRPr i="1" sz="312">
              <a:solidFill>
                <a:schemeClr val="dk1"/>
              </a:solidFill>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6"/>
          <p:cNvPicPr preferRelativeResize="0"/>
          <p:nvPr/>
        </p:nvPicPr>
        <p:blipFill rotWithShape="1">
          <a:blip r:embed="rId3">
            <a:alphaModFix/>
          </a:blip>
          <a:srcRect b="1932" l="0" r="0" t="1941"/>
          <a:stretch/>
        </p:blipFill>
        <p:spPr>
          <a:xfrm>
            <a:off x="4524296" y="2941062"/>
            <a:ext cx="2211971" cy="2126237"/>
          </a:xfrm>
          <a:prstGeom prst="rect">
            <a:avLst/>
          </a:prstGeom>
          <a:noFill/>
          <a:ln>
            <a:noFill/>
          </a:ln>
        </p:spPr>
      </p:pic>
      <p:pic>
        <p:nvPicPr>
          <p:cNvPr id="153" name="Google Shape;153;p26"/>
          <p:cNvPicPr preferRelativeResize="0"/>
          <p:nvPr/>
        </p:nvPicPr>
        <p:blipFill rotWithShape="1">
          <a:blip r:embed="rId4">
            <a:alphaModFix/>
          </a:blip>
          <a:srcRect b="1932" l="0" r="0" t="1941"/>
          <a:stretch/>
        </p:blipFill>
        <p:spPr>
          <a:xfrm>
            <a:off x="311700" y="2941062"/>
            <a:ext cx="2211971" cy="2126237"/>
          </a:xfrm>
          <a:prstGeom prst="rect">
            <a:avLst/>
          </a:prstGeom>
          <a:noFill/>
          <a:ln>
            <a:noFill/>
          </a:ln>
        </p:spPr>
      </p:pic>
      <p:pic>
        <p:nvPicPr>
          <p:cNvPr id="154" name="Google Shape;154;p26"/>
          <p:cNvPicPr preferRelativeResize="0"/>
          <p:nvPr/>
        </p:nvPicPr>
        <p:blipFill rotWithShape="1">
          <a:blip r:embed="rId5">
            <a:alphaModFix/>
          </a:blip>
          <a:srcRect b="4396" l="0" r="0" t="4396"/>
          <a:stretch/>
        </p:blipFill>
        <p:spPr>
          <a:xfrm>
            <a:off x="4524300" y="1040562"/>
            <a:ext cx="2211975" cy="2017575"/>
          </a:xfrm>
          <a:prstGeom prst="rect">
            <a:avLst/>
          </a:prstGeom>
          <a:noFill/>
          <a:ln>
            <a:noFill/>
          </a:ln>
        </p:spPr>
      </p:pic>
      <p:pic>
        <p:nvPicPr>
          <p:cNvPr id="155" name="Google Shape;155;p26"/>
          <p:cNvPicPr preferRelativeResize="0"/>
          <p:nvPr/>
        </p:nvPicPr>
        <p:blipFill rotWithShape="1">
          <a:blip r:embed="rId6">
            <a:alphaModFix/>
          </a:blip>
          <a:srcRect b="4396" l="0" r="0" t="4396"/>
          <a:stretch/>
        </p:blipFill>
        <p:spPr>
          <a:xfrm>
            <a:off x="311700" y="1040562"/>
            <a:ext cx="2211975" cy="2017575"/>
          </a:xfrm>
          <a:prstGeom prst="rect">
            <a:avLst/>
          </a:prstGeom>
          <a:noFill/>
          <a:ln>
            <a:noFill/>
          </a:ln>
        </p:spPr>
      </p:pic>
      <p:sp>
        <p:nvSpPr>
          <p:cNvPr id="156" name="Google Shape;156;p26"/>
          <p:cNvSpPr txBox="1"/>
          <p:nvPr>
            <p:ph idx="1" type="body"/>
          </p:nvPr>
        </p:nvSpPr>
        <p:spPr>
          <a:xfrm>
            <a:off x="311700" y="193125"/>
            <a:ext cx="8520600" cy="1829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chemeClr val="dk1"/>
                </a:solidFill>
                <a:latin typeface="Cambria"/>
                <a:ea typeface="Cambria"/>
                <a:cs typeface="Cambria"/>
                <a:sym typeface="Cambria"/>
              </a:rPr>
              <a:t> </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b="1" lang="en" sz="1612">
                <a:solidFill>
                  <a:schemeClr val="dk1"/>
                </a:solidFill>
                <a:latin typeface="Cambria"/>
                <a:ea typeface="Cambria"/>
                <a:cs typeface="Cambria"/>
                <a:sym typeface="Cambria"/>
              </a:rPr>
              <a:t>2.2.3     </a:t>
            </a:r>
            <a:r>
              <a:rPr b="1" lang="en" sz="1512">
                <a:solidFill>
                  <a:schemeClr val="dk1"/>
                </a:solidFill>
                <a:latin typeface="Cambria"/>
                <a:ea typeface="Cambria"/>
                <a:cs typeface="Cambria"/>
                <a:sym typeface="Cambria"/>
              </a:rPr>
              <a:t>   </a:t>
            </a:r>
            <a:r>
              <a:rPr b="1" lang="en" sz="1612">
                <a:solidFill>
                  <a:schemeClr val="dk1"/>
                </a:solidFill>
                <a:latin typeface="Cambria"/>
                <a:ea typeface="Cambria"/>
                <a:cs typeface="Cambria"/>
                <a:sym typeface="Cambria"/>
              </a:rPr>
              <a:t>GA (No linkage)</a:t>
            </a:r>
            <a:r>
              <a:rPr b="1" lang="en" sz="1612">
                <a:solidFill>
                  <a:schemeClr val="dk1"/>
                </a:solidFill>
                <a:latin typeface="Cambria"/>
                <a:ea typeface="Cambria"/>
                <a:cs typeface="Cambria"/>
                <a:sym typeface="Cambria"/>
              </a:rPr>
              <a:t> Search</a:t>
            </a:r>
            <a:endParaRPr sz="1012">
              <a:solidFill>
                <a:schemeClr val="dk1"/>
              </a:solidFill>
              <a:latin typeface="Cambria"/>
              <a:ea typeface="Cambria"/>
              <a:cs typeface="Cambria"/>
              <a:sym typeface="Cambria"/>
            </a:endParaRPr>
          </a:p>
          <a:p>
            <a:pPr indent="0" lvl="0" marL="0" rtl="0" algn="l">
              <a:lnSpc>
                <a:spcPct val="100000"/>
              </a:lnSpc>
              <a:spcBef>
                <a:spcPts val="1000"/>
              </a:spcBef>
              <a:spcAft>
                <a:spcPts val="1000"/>
              </a:spcAft>
              <a:buNone/>
            </a:pPr>
            <a:r>
              <a:t/>
            </a:r>
            <a:endParaRPr sz="1600">
              <a:solidFill>
                <a:schemeClr val="dk1"/>
              </a:solidFill>
              <a:latin typeface="Cambria"/>
              <a:ea typeface="Cambria"/>
              <a:cs typeface="Cambria"/>
              <a:sym typeface="Cambria"/>
            </a:endParaRPr>
          </a:p>
        </p:txBody>
      </p:sp>
      <p:sp>
        <p:nvSpPr>
          <p:cNvPr id="157" name="Google Shape;157;p26"/>
          <p:cNvSpPr txBox="1"/>
          <p:nvPr/>
        </p:nvSpPr>
        <p:spPr>
          <a:xfrm>
            <a:off x="2447475" y="1605638"/>
            <a:ext cx="15678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2.2.3a (left): Shortest path found by RMHC Search algorithm on TSP 1 dataset in 10</a:t>
            </a:r>
            <a:r>
              <a:rPr baseline="30000" i="1" lang="en" sz="912">
                <a:solidFill>
                  <a:schemeClr val="dk1"/>
                </a:solidFill>
                <a:latin typeface="Cambria"/>
                <a:ea typeface="Cambria"/>
                <a:cs typeface="Cambria"/>
                <a:sym typeface="Cambria"/>
              </a:rPr>
              <a:t>4</a:t>
            </a:r>
            <a:r>
              <a:rPr i="1" lang="en" sz="912">
                <a:solidFill>
                  <a:schemeClr val="dk1"/>
                </a:solidFill>
                <a:latin typeface="Cambria"/>
                <a:ea typeface="Cambria"/>
                <a:cs typeface="Cambria"/>
                <a:sym typeface="Cambria"/>
              </a:rPr>
              <a:t> iterations; </a:t>
            </a:r>
            <a:br>
              <a:rPr i="1" lang="en" sz="912">
                <a:solidFill>
                  <a:schemeClr val="dk1"/>
                </a:solidFill>
                <a:latin typeface="Cambria"/>
                <a:ea typeface="Cambria"/>
                <a:cs typeface="Cambria"/>
                <a:sym typeface="Cambria"/>
              </a:rPr>
            </a:br>
            <a:r>
              <a:rPr i="1" lang="en" sz="912">
                <a:solidFill>
                  <a:schemeClr val="dk1"/>
                </a:solidFill>
                <a:latin typeface="Cambria"/>
                <a:ea typeface="Cambria"/>
                <a:cs typeface="Cambria"/>
                <a:sym typeface="Cambria"/>
              </a:rPr>
              <a:t>Path length = 322.94</a:t>
            </a:r>
            <a:endParaRPr i="1" sz="312">
              <a:solidFill>
                <a:schemeClr val="dk1"/>
              </a:solidFill>
              <a:latin typeface="Cambria"/>
              <a:ea typeface="Cambria"/>
              <a:cs typeface="Cambria"/>
              <a:sym typeface="Cambria"/>
            </a:endParaRPr>
          </a:p>
        </p:txBody>
      </p:sp>
      <p:sp>
        <p:nvSpPr>
          <p:cNvPr id="158" name="Google Shape;158;p26"/>
          <p:cNvSpPr txBox="1"/>
          <p:nvPr/>
        </p:nvSpPr>
        <p:spPr>
          <a:xfrm>
            <a:off x="6736275" y="1605650"/>
            <a:ext cx="16752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2.2.3b (left): Longest path found by </a:t>
            </a:r>
            <a:r>
              <a:rPr i="1" lang="en" sz="912">
                <a:solidFill>
                  <a:schemeClr val="dk1"/>
                </a:solidFill>
                <a:latin typeface="Cambria"/>
                <a:ea typeface="Cambria"/>
                <a:cs typeface="Cambria"/>
                <a:sym typeface="Cambria"/>
              </a:rPr>
              <a:t>GA (No linkage)</a:t>
            </a:r>
            <a:r>
              <a:rPr i="1" lang="en" sz="912">
                <a:solidFill>
                  <a:schemeClr val="dk1"/>
                </a:solidFill>
                <a:latin typeface="Cambria"/>
                <a:ea typeface="Cambria"/>
                <a:cs typeface="Cambria"/>
                <a:sym typeface="Cambria"/>
              </a:rPr>
              <a:t> Search algorithm on TSP 1 dataset in 10</a:t>
            </a:r>
            <a:r>
              <a:rPr baseline="30000" i="1" lang="en" sz="912">
                <a:solidFill>
                  <a:schemeClr val="dk1"/>
                </a:solidFill>
                <a:latin typeface="Cambria"/>
                <a:ea typeface="Cambria"/>
                <a:cs typeface="Cambria"/>
                <a:sym typeface="Cambria"/>
              </a:rPr>
              <a:t>4</a:t>
            </a:r>
            <a:r>
              <a:rPr i="1" lang="en" sz="912">
                <a:solidFill>
                  <a:schemeClr val="dk1"/>
                </a:solidFill>
                <a:latin typeface="Cambria"/>
                <a:ea typeface="Cambria"/>
                <a:cs typeface="Cambria"/>
                <a:sym typeface="Cambria"/>
              </a:rPr>
              <a:t> iterations; </a:t>
            </a:r>
            <a:br>
              <a:rPr i="1" lang="en" sz="912">
                <a:solidFill>
                  <a:schemeClr val="dk1"/>
                </a:solidFill>
                <a:latin typeface="Cambria"/>
                <a:ea typeface="Cambria"/>
                <a:cs typeface="Cambria"/>
                <a:sym typeface="Cambria"/>
              </a:rPr>
            </a:br>
            <a:r>
              <a:rPr i="1" lang="en" sz="912">
                <a:solidFill>
                  <a:schemeClr val="dk1"/>
                </a:solidFill>
                <a:latin typeface="Cambria"/>
                <a:ea typeface="Cambria"/>
                <a:cs typeface="Cambria"/>
                <a:sym typeface="Cambria"/>
              </a:rPr>
              <a:t>Path length = 670.83</a:t>
            </a:r>
            <a:endParaRPr i="1" sz="312">
              <a:solidFill>
                <a:schemeClr val="dk1"/>
              </a:solidFill>
              <a:latin typeface="Cambria"/>
              <a:ea typeface="Cambria"/>
              <a:cs typeface="Cambria"/>
              <a:sym typeface="Cambria"/>
            </a:endParaRPr>
          </a:p>
        </p:txBody>
      </p:sp>
      <p:sp>
        <p:nvSpPr>
          <p:cNvPr id="159" name="Google Shape;159;p26"/>
          <p:cNvSpPr txBox="1"/>
          <p:nvPr/>
        </p:nvSpPr>
        <p:spPr>
          <a:xfrm>
            <a:off x="2523675" y="3560475"/>
            <a:ext cx="16752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2.2.3c (left): Shortest path found by </a:t>
            </a:r>
            <a:r>
              <a:rPr i="1" lang="en" sz="912">
                <a:solidFill>
                  <a:schemeClr val="dk1"/>
                </a:solidFill>
                <a:latin typeface="Cambria"/>
                <a:ea typeface="Cambria"/>
                <a:cs typeface="Cambria"/>
                <a:sym typeface="Cambria"/>
              </a:rPr>
              <a:t>GA (No linkage)</a:t>
            </a:r>
            <a:r>
              <a:rPr i="1" lang="en" sz="912">
                <a:solidFill>
                  <a:schemeClr val="dk1"/>
                </a:solidFill>
                <a:latin typeface="Cambria"/>
                <a:ea typeface="Cambria"/>
                <a:cs typeface="Cambria"/>
                <a:sym typeface="Cambria"/>
              </a:rPr>
              <a:t> Search algorithm on TSP 2 dataset in 10</a:t>
            </a:r>
            <a:r>
              <a:rPr baseline="30000" i="1" lang="en" sz="912">
                <a:solidFill>
                  <a:schemeClr val="dk1"/>
                </a:solidFill>
                <a:latin typeface="Cambria"/>
                <a:ea typeface="Cambria"/>
                <a:cs typeface="Cambria"/>
                <a:sym typeface="Cambria"/>
              </a:rPr>
              <a:t>5</a:t>
            </a:r>
            <a:r>
              <a:rPr i="1" lang="en" sz="912">
                <a:solidFill>
                  <a:schemeClr val="dk1"/>
                </a:solidFill>
                <a:latin typeface="Cambria"/>
                <a:ea typeface="Cambria"/>
                <a:cs typeface="Cambria"/>
                <a:sym typeface="Cambria"/>
              </a:rPr>
              <a:t> iterations; </a:t>
            </a:r>
            <a:br>
              <a:rPr i="1" lang="en" sz="912">
                <a:solidFill>
                  <a:schemeClr val="dk1"/>
                </a:solidFill>
                <a:latin typeface="Cambria"/>
                <a:ea typeface="Cambria"/>
                <a:cs typeface="Cambria"/>
                <a:sym typeface="Cambria"/>
              </a:rPr>
            </a:br>
            <a:r>
              <a:rPr i="1" lang="en" sz="912">
                <a:solidFill>
                  <a:schemeClr val="dk1"/>
                </a:solidFill>
                <a:latin typeface="Cambria"/>
                <a:ea typeface="Cambria"/>
                <a:cs typeface="Cambria"/>
                <a:sym typeface="Cambria"/>
              </a:rPr>
              <a:t>Path length = 18.14</a:t>
            </a:r>
            <a:endParaRPr i="1" sz="312">
              <a:solidFill>
                <a:schemeClr val="dk1"/>
              </a:solidFill>
              <a:latin typeface="Cambria"/>
              <a:ea typeface="Cambria"/>
              <a:cs typeface="Cambria"/>
              <a:sym typeface="Cambria"/>
            </a:endParaRPr>
          </a:p>
        </p:txBody>
      </p:sp>
      <p:sp>
        <p:nvSpPr>
          <p:cNvPr id="160" name="Google Shape;160;p26"/>
          <p:cNvSpPr txBox="1"/>
          <p:nvPr/>
        </p:nvSpPr>
        <p:spPr>
          <a:xfrm>
            <a:off x="6812475" y="3560475"/>
            <a:ext cx="1675200" cy="88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i="1" lang="en" sz="912">
                <a:solidFill>
                  <a:schemeClr val="dk1"/>
                </a:solidFill>
                <a:latin typeface="Cambria"/>
                <a:ea typeface="Cambria"/>
                <a:cs typeface="Cambria"/>
                <a:sym typeface="Cambria"/>
              </a:rPr>
              <a:t>Figure 2.2.3d (left): Longest path found by GA (No linkage) Search algorithm on TSP 2 dataset in 10</a:t>
            </a:r>
            <a:r>
              <a:rPr baseline="30000" i="1" lang="en" sz="912">
                <a:solidFill>
                  <a:schemeClr val="dk1"/>
                </a:solidFill>
                <a:latin typeface="Cambria"/>
                <a:ea typeface="Cambria"/>
                <a:cs typeface="Cambria"/>
                <a:sym typeface="Cambria"/>
              </a:rPr>
              <a:t>5</a:t>
            </a:r>
            <a:r>
              <a:rPr i="1" lang="en" sz="912">
                <a:solidFill>
                  <a:schemeClr val="dk1"/>
                </a:solidFill>
                <a:latin typeface="Cambria"/>
                <a:ea typeface="Cambria"/>
                <a:cs typeface="Cambria"/>
                <a:sym typeface="Cambria"/>
              </a:rPr>
              <a:t> iterations; </a:t>
            </a:r>
            <a:br>
              <a:rPr i="1" lang="en" sz="912">
                <a:solidFill>
                  <a:schemeClr val="dk1"/>
                </a:solidFill>
                <a:latin typeface="Cambria"/>
                <a:ea typeface="Cambria"/>
                <a:cs typeface="Cambria"/>
                <a:sym typeface="Cambria"/>
              </a:rPr>
            </a:br>
            <a:r>
              <a:rPr i="1" lang="en" sz="912">
                <a:solidFill>
                  <a:schemeClr val="dk1"/>
                </a:solidFill>
                <a:latin typeface="Cambria"/>
                <a:ea typeface="Cambria"/>
                <a:cs typeface="Cambria"/>
                <a:sym typeface="Cambria"/>
              </a:rPr>
              <a:t>Path length = 194.53</a:t>
            </a:r>
            <a:endParaRPr i="1" sz="312">
              <a:solidFill>
                <a:schemeClr val="dk1"/>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311700" y="434425"/>
            <a:ext cx="8520600" cy="664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000"/>
              </a:spcAft>
              <a:buNone/>
            </a:pPr>
            <a:r>
              <a:rPr b="1" lang="en" sz="2000">
                <a:solidFill>
                  <a:srgbClr val="000000"/>
                </a:solidFill>
                <a:latin typeface="Cambria"/>
                <a:ea typeface="Cambria"/>
                <a:cs typeface="Cambria"/>
                <a:sym typeface="Cambria"/>
              </a:rPr>
              <a:t>2</a:t>
            </a:r>
            <a:r>
              <a:rPr b="1" lang="en" sz="2000">
                <a:solidFill>
                  <a:srgbClr val="000000"/>
                </a:solidFill>
                <a:latin typeface="Cambria"/>
                <a:ea typeface="Cambria"/>
                <a:cs typeface="Cambria"/>
                <a:sym typeface="Cambria"/>
              </a:rPr>
              <a:t>.3     Search animations</a:t>
            </a:r>
            <a:endParaRPr sz="1600">
              <a:solidFill>
                <a:srgbClr val="000000"/>
              </a:solidFill>
              <a:latin typeface="Cambria"/>
              <a:ea typeface="Cambria"/>
              <a:cs typeface="Cambria"/>
              <a:sym typeface="Cambria"/>
            </a:endParaRPr>
          </a:p>
        </p:txBody>
      </p:sp>
      <p:pic>
        <p:nvPicPr>
          <p:cNvPr id="166" name="Google Shape;166;p27"/>
          <p:cNvPicPr preferRelativeResize="0"/>
          <p:nvPr/>
        </p:nvPicPr>
        <p:blipFill>
          <a:blip r:embed="rId3">
            <a:alphaModFix/>
          </a:blip>
          <a:stretch>
            <a:fillRect/>
          </a:stretch>
        </p:blipFill>
        <p:spPr>
          <a:xfrm>
            <a:off x="176250" y="1217875"/>
            <a:ext cx="4146168" cy="3109600"/>
          </a:xfrm>
          <a:prstGeom prst="rect">
            <a:avLst/>
          </a:prstGeom>
          <a:noFill/>
          <a:ln>
            <a:noFill/>
          </a:ln>
        </p:spPr>
      </p:pic>
      <p:pic>
        <p:nvPicPr>
          <p:cNvPr id="167" name="Google Shape;167;p27"/>
          <p:cNvPicPr preferRelativeResize="0"/>
          <p:nvPr/>
        </p:nvPicPr>
        <p:blipFill>
          <a:blip r:embed="rId4">
            <a:alphaModFix/>
          </a:blip>
          <a:stretch>
            <a:fillRect/>
          </a:stretch>
        </p:blipFill>
        <p:spPr>
          <a:xfrm>
            <a:off x="4530713" y="1370275"/>
            <a:ext cx="4081733" cy="3061300"/>
          </a:xfrm>
          <a:prstGeom prst="rect">
            <a:avLst/>
          </a:prstGeom>
          <a:noFill/>
          <a:ln>
            <a:noFill/>
          </a:ln>
        </p:spPr>
      </p:pic>
      <p:sp>
        <p:nvSpPr>
          <p:cNvPr id="168" name="Google Shape;168;p27"/>
          <p:cNvSpPr txBox="1"/>
          <p:nvPr>
            <p:ph type="title"/>
          </p:nvPr>
        </p:nvSpPr>
        <p:spPr>
          <a:xfrm>
            <a:off x="388275" y="965675"/>
            <a:ext cx="3722100" cy="3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500">
                <a:latin typeface="Cambria"/>
                <a:ea typeface="Cambria"/>
                <a:cs typeface="Cambria"/>
                <a:sym typeface="Cambria"/>
              </a:rPr>
              <a:t>RMHC</a:t>
            </a:r>
            <a:endParaRPr b="1" sz="1500">
              <a:latin typeface="Cambria"/>
              <a:ea typeface="Cambria"/>
              <a:cs typeface="Cambria"/>
              <a:sym typeface="Cambria"/>
            </a:endParaRPr>
          </a:p>
        </p:txBody>
      </p:sp>
      <p:sp>
        <p:nvSpPr>
          <p:cNvPr id="169" name="Google Shape;169;p27"/>
          <p:cNvSpPr txBox="1"/>
          <p:nvPr>
            <p:ph idx="4294967295" type="ctrTitle"/>
          </p:nvPr>
        </p:nvSpPr>
        <p:spPr>
          <a:xfrm>
            <a:off x="4131975" y="829675"/>
            <a:ext cx="4879200" cy="63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400">
                <a:latin typeface="Cambria"/>
                <a:ea typeface="Cambria"/>
                <a:cs typeface="Cambria"/>
                <a:sym typeface="Cambria"/>
              </a:rPr>
              <a:t>GA (No linkage)</a:t>
            </a:r>
            <a:br>
              <a:rPr b="1" lang="en" sz="1400">
                <a:latin typeface="Cambria"/>
                <a:ea typeface="Cambria"/>
                <a:cs typeface="Cambria"/>
                <a:sym typeface="Cambria"/>
              </a:rPr>
            </a:br>
            <a:r>
              <a:rPr lang="en" sz="1000">
                <a:latin typeface="Cambria"/>
                <a:ea typeface="Cambria"/>
                <a:cs typeface="Cambria"/>
                <a:sym typeface="Cambria"/>
              </a:rPr>
              <a:t>Mutation=80% (swap); Recombination=20% (single-point)</a:t>
            </a:r>
            <a:endParaRPr sz="1000">
              <a:latin typeface="Cambria"/>
              <a:ea typeface="Cambria"/>
              <a:cs typeface="Cambria"/>
              <a:sym typeface="Cambria"/>
            </a:endParaRPr>
          </a:p>
          <a:p>
            <a:pPr indent="0" lvl="0" marL="0" rtl="0" algn="ctr">
              <a:spcBef>
                <a:spcPts val="0"/>
              </a:spcBef>
              <a:spcAft>
                <a:spcPts val="0"/>
              </a:spcAft>
              <a:buClr>
                <a:schemeClr val="dk1"/>
              </a:buClr>
              <a:buSzPts val="1100"/>
              <a:buFont typeface="Arial"/>
              <a:buNone/>
            </a:pPr>
            <a:r>
              <a:rPr lang="en" sz="1000">
                <a:latin typeface="Cambria"/>
                <a:ea typeface="Cambria"/>
                <a:cs typeface="Cambria"/>
                <a:sym typeface="Cambria"/>
              </a:rPr>
              <a:t>No linkage, random ordering</a:t>
            </a:r>
            <a:endParaRPr b="1" sz="1000">
              <a:latin typeface="Cambria"/>
              <a:ea typeface="Cambria"/>
              <a:cs typeface="Cambria"/>
              <a:sym typeface="Cambria"/>
            </a:endParaRPr>
          </a:p>
        </p:txBody>
      </p:sp>
      <p:sp>
        <p:nvSpPr>
          <p:cNvPr id="170" name="Google Shape;170;p27"/>
          <p:cNvSpPr txBox="1"/>
          <p:nvPr>
            <p:ph idx="4294967295" type="ctrTitle"/>
          </p:nvPr>
        </p:nvSpPr>
        <p:spPr>
          <a:xfrm>
            <a:off x="4794825" y="4327475"/>
            <a:ext cx="35535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i="1" lang="en" sz="1200">
                <a:latin typeface="Cambria"/>
                <a:ea typeface="Cambria"/>
                <a:cs typeface="Cambria"/>
                <a:sym typeface="Cambria"/>
              </a:rPr>
              <a:t>Figure 2.3b: GA (No linkage) on sparse </a:t>
            </a:r>
            <a:br>
              <a:rPr i="1" lang="en" sz="1200">
                <a:latin typeface="Cambria"/>
                <a:ea typeface="Cambria"/>
                <a:cs typeface="Cambria"/>
                <a:sym typeface="Cambria"/>
              </a:rPr>
            </a:br>
            <a:r>
              <a:rPr i="1" lang="en" sz="1200">
                <a:latin typeface="Cambria"/>
                <a:ea typeface="Cambria"/>
                <a:cs typeface="Cambria"/>
                <a:sym typeface="Cambria"/>
              </a:rPr>
              <a:t>circle dataset (10</a:t>
            </a:r>
            <a:r>
              <a:rPr baseline="30000" i="1" lang="en" sz="1200">
                <a:latin typeface="Cambria"/>
                <a:ea typeface="Cambria"/>
                <a:cs typeface="Cambria"/>
                <a:sym typeface="Cambria"/>
              </a:rPr>
              <a:t>5</a:t>
            </a:r>
            <a:r>
              <a:rPr i="1" lang="en" sz="1200">
                <a:latin typeface="Cambria"/>
                <a:ea typeface="Cambria"/>
                <a:cs typeface="Cambria"/>
                <a:sym typeface="Cambria"/>
              </a:rPr>
              <a:t> </a:t>
            </a:r>
            <a:r>
              <a:rPr i="1" lang="en" sz="1200">
                <a:latin typeface="Cambria"/>
                <a:ea typeface="Cambria"/>
                <a:cs typeface="Cambria"/>
                <a:sym typeface="Cambria"/>
              </a:rPr>
              <a:t>iterations</a:t>
            </a:r>
            <a:r>
              <a:rPr i="1" lang="en" sz="1200">
                <a:latin typeface="Cambria"/>
                <a:ea typeface="Cambria"/>
                <a:cs typeface="Cambria"/>
                <a:sym typeface="Cambria"/>
              </a:rPr>
              <a:t>)</a:t>
            </a:r>
            <a:endParaRPr i="1" sz="1200">
              <a:latin typeface="Cambria"/>
              <a:ea typeface="Cambria"/>
              <a:cs typeface="Cambria"/>
              <a:sym typeface="Cambria"/>
            </a:endParaRPr>
          </a:p>
        </p:txBody>
      </p:sp>
      <p:sp>
        <p:nvSpPr>
          <p:cNvPr id="171" name="Google Shape;171;p27"/>
          <p:cNvSpPr txBox="1"/>
          <p:nvPr>
            <p:ph idx="4294967295" type="ctrTitle"/>
          </p:nvPr>
        </p:nvSpPr>
        <p:spPr>
          <a:xfrm>
            <a:off x="674775" y="4250075"/>
            <a:ext cx="31491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i="1" lang="en" sz="1200">
                <a:latin typeface="Cambria"/>
                <a:ea typeface="Cambria"/>
                <a:cs typeface="Cambria"/>
                <a:sym typeface="Cambria"/>
              </a:rPr>
              <a:t>Figure 2.3a: </a:t>
            </a:r>
            <a:r>
              <a:rPr i="1" lang="en" sz="1200">
                <a:latin typeface="Cambria"/>
                <a:ea typeface="Cambria"/>
                <a:cs typeface="Cambria"/>
                <a:sym typeface="Cambria"/>
              </a:rPr>
              <a:t>RMHC on sparse circle dataset (10</a:t>
            </a:r>
            <a:r>
              <a:rPr baseline="30000" i="1" lang="en" sz="1200">
                <a:latin typeface="Cambria"/>
                <a:ea typeface="Cambria"/>
                <a:cs typeface="Cambria"/>
                <a:sym typeface="Cambria"/>
              </a:rPr>
              <a:t>5</a:t>
            </a:r>
            <a:r>
              <a:rPr i="1" lang="en" sz="1200">
                <a:latin typeface="Cambria"/>
                <a:ea typeface="Cambria"/>
                <a:cs typeface="Cambria"/>
                <a:sym typeface="Cambria"/>
              </a:rPr>
              <a:t> iterations)</a:t>
            </a:r>
            <a:endParaRPr i="1" sz="1200">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826025"/>
            <a:ext cx="8520600" cy="4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ambria"/>
                <a:ea typeface="Cambria"/>
                <a:cs typeface="Cambria"/>
                <a:sym typeface="Cambria"/>
              </a:rPr>
              <a:t>3</a:t>
            </a:r>
            <a:r>
              <a:rPr b="1" lang="en" sz="2600">
                <a:latin typeface="Cambria"/>
                <a:ea typeface="Cambria"/>
                <a:cs typeface="Cambria"/>
                <a:sym typeface="Cambria"/>
              </a:rPr>
              <a:t>      Analysis</a:t>
            </a:r>
            <a:endParaRPr sz="2600"/>
          </a:p>
        </p:txBody>
      </p:sp>
      <p:sp>
        <p:nvSpPr>
          <p:cNvPr id="177" name="Google Shape;177;p28"/>
          <p:cNvSpPr txBox="1"/>
          <p:nvPr>
            <p:ph idx="1" type="body"/>
          </p:nvPr>
        </p:nvSpPr>
        <p:spPr>
          <a:xfrm>
            <a:off x="446300" y="1560300"/>
            <a:ext cx="8385900" cy="3130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2000">
                <a:solidFill>
                  <a:schemeClr val="dk1"/>
                </a:solidFill>
                <a:latin typeface="Cambria"/>
                <a:ea typeface="Cambria"/>
                <a:cs typeface="Cambria"/>
                <a:sym typeface="Cambria"/>
              </a:rPr>
              <a:t>3.1     Comparison of Random, RMHC, and GA performance</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0"/>
              </a:spcAft>
              <a:buClr>
                <a:schemeClr val="dk1"/>
              </a:buClr>
              <a:buSzPts val="1100"/>
              <a:buFont typeface="Arial"/>
              <a:buNone/>
            </a:pPr>
            <a:r>
              <a:rPr b="1" lang="en" sz="2000">
                <a:solidFill>
                  <a:schemeClr val="dk1"/>
                </a:solidFill>
                <a:latin typeface="Cambria"/>
                <a:ea typeface="Cambria"/>
                <a:cs typeface="Cambria"/>
                <a:sym typeface="Cambria"/>
              </a:rPr>
              <a:t>3.2     Effects of mutation-recombination ratio on GA performance</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1000"/>
              </a:spcAft>
              <a:buNone/>
            </a:pPr>
            <a:r>
              <a:rPr b="1" lang="en" sz="2000">
                <a:solidFill>
                  <a:schemeClr val="dk1"/>
                </a:solidFill>
                <a:latin typeface="Cambria"/>
                <a:ea typeface="Cambria"/>
                <a:cs typeface="Cambria"/>
                <a:sym typeface="Cambria"/>
              </a:rPr>
              <a:t>3.3     Effects of linkage on GA performance</a:t>
            </a:r>
            <a:endParaRPr b="1" sz="2000">
              <a:solidFill>
                <a:schemeClr val="dk1"/>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idx="1" type="body"/>
          </p:nvPr>
        </p:nvSpPr>
        <p:spPr>
          <a:xfrm>
            <a:off x="311700" y="406600"/>
            <a:ext cx="8520600" cy="45285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sz="2000">
                <a:solidFill>
                  <a:srgbClr val="000000"/>
                </a:solidFill>
                <a:latin typeface="Cambria"/>
                <a:ea typeface="Cambria"/>
                <a:cs typeface="Cambria"/>
                <a:sym typeface="Cambria"/>
              </a:rPr>
              <a:t>3</a:t>
            </a:r>
            <a:r>
              <a:rPr b="1" lang="en" sz="2000">
                <a:solidFill>
                  <a:srgbClr val="000000"/>
                </a:solidFill>
                <a:latin typeface="Cambria"/>
                <a:ea typeface="Cambria"/>
                <a:cs typeface="Cambria"/>
                <a:sym typeface="Cambria"/>
              </a:rPr>
              <a:t>.1      </a:t>
            </a:r>
            <a:r>
              <a:rPr b="1" lang="en" sz="2000">
                <a:solidFill>
                  <a:schemeClr val="dk1"/>
                </a:solidFill>
                <a:latin typeface="Cambria"/>
                <a:ea typeface="Cambria"/>
                <a:cs typeface="Cambria"/>
                <a:sym typeface="Cambria"/>
              </a:rPr>
              <a:t>Comparison of Random, RMHC, and GA performance</a:t>
            </a:r>
            <a:endParaRPr b="1" sz="2000">
              <a:solidFill>
                <a:srgbClr val="000000"/>
              </a:solidFill>
              <a:latin typeface="Cambria"/>
              <a:ea typeface="Cambria"/>
              <a:cs typeface="Cambria"/>
              <a:sym typeface="Cambria"/>
            </a:endParaRPr>
          </a:p>
          <a:p>
            <a:pPr indent="0" lvl="0" marL="0" rtl="0" algn="l">
              <a:lnSpc>
                <a:spcPct val="100000"/>
              </a:lnSpc>
              <a:spcBef>
                <a:spcPts val="1000"/>
              </a:spcBef>
              <a:spcAft>
                <a:spcPts val="0"/>
              </a:spcAft>
              <a:buNone/>
            </a:pPr>
            <a:r>
              <a:rPr b="1" lang="en" sz="1700">
                <a:solidFill>
                  <a:schemeClr val="dk1"/>
                </a:solidFill>
                <a:latin typeface="Cambria"/>
                <a:ea typeface="Cambria"/>
                <a:cs typeface="Cambria"/>
                <a:sym typeface="Cambria"/>
              </a:rPr>
              <a:t>3.1.1   </a:t>
            </a:r>
            <a:r>
              <a:rPr b="1" lang="en" sz="1400">
                <a:solidFill>
                  <a:schemeClr val="dk1"/>
                </a:solidFill>
                <a:latin typeface="Cambria"/>
                <a:ea typeface="Cambria"/>
                <a:cs typeface="Cambria"/>
                <a:sym typeface="Cambria"/>
              </a:rPr>
              <a:t>  </a:t>
            </a:r>
            <a:r>
              <a:rPr b="1" lang="en" sz="1700">
                <a:solidFill>
                  <a:schemeClr val="dk1"/>
                </a:solidFill>
                <a:latin typeface="Cambria"/>
                <a:ea typeface="Cambria"/>
                <a:cs typeface="Cambria"/>
                <a:sym typeface="Cambria"/>
              </a:rPr>
              <a:t>TSP 1</a:t>
            </a:r>
            <a:endParaRPr b="1" sz="17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lang="en" sz="1500">
                <a:solidFill>
                  <a:schemeClr val="dk1"/>
                </a:solidFill>
                <a:latin typeface="Cambria"/>
                <a:ea typeface="Cambria"/>
                <a:cs typeface="Cambria"/>
                <a:sym typeface="Cambria"/>
              </a:rPr>
              <a:t>The shortest-path learning curves achieved by the Random, RMHC, and GA search algorithms demonstrate that RMHC and GA both become favorable to Random within about 10</a:t>
            </a:r>
            <a:r>
              <a:rPr baseline="30000" lang="en" sz="1500">
                <a:solidFill>
                  <a:schemeClr val="dk1"/>
                </a:solidFill>
                <a:latin typeface="Cambria"/>
                <a:ea typeface="Cambria"/>
                <a:cs typeface="Cambria"/>
                <a:sym typeface="Cambria"/>
              </a:rPr>
              <a:t>2</a:t>
            </a:r>
            <a:r>
              <a:rPr lang="en" sz="1500">
                <a:solidFill>
                  <a:schemeClr val="dk1"/>
                </a:solidFill>
                <a:latin typeface="Cambria"/>
                <a:ea typeface="Cambria"/>
                <a:cs typeface="Cambria"/>
                <a:sym typeface="Cambria"/>
              </a:rPr>
              <a:t> iterations (Figure </a:t>
            </a:r>
            <a:r>
              <a:rPr i="1" lang="en" sz="1500">
                <a:solidFill>
                  <a:schemeClr val="dk1"/>
                </a:solidFill>
                <a:latin typeface="Cambria"/>
                <a:ea typeface="Cambria"/>
                <a:cs typeface="Cambria"/>
                <a:sym typeface="Cambria"/>
              </a:rPr>
              <a:t>2.1.1a</a:t>
            </a:r>
            <a:r>
              <a:rPr lang="en" sz="1500">
                <a:solidFill>
                  <a:schemeClr val="dk1"/>
                </a:solidFill>
                <a:latin typeface="Cambria"/>
                <a:ea typeface="Cambria"/>
                <a:cs typeface="Cambria"/>
                <a:sym typeface="Cambria"/>
              </a:rPr>
              <a:t>). After this point, Random plateaus to an almost non-improving state, while RMHC and GA maintain super-log improvement through a point around 10</a:t>
            </a:r>
            <a:r>
              <a:rPr baseline="30000" lang="en" sz="1500">
                <a:solidFill>
                  <a:schemeClr val="dk1"/>
                </a:solidFill>
                <a:latin typeface="Cambria"/>
                <a:ea typeface="Cambria"/>
                <a:cs typeface="Cambria"/>
                <a:sym typeface="Cambria"/>
              </a:rPr>
              <a:t>3</a:t>
            </a:r>
            <a:r>
              <a:rPr lang="en" sz="1500">
                <a:solidFill>
                  <a:schemeClr val="dk1"/>
                </a:solidFill>
                <a:latin typeface="Cambria"/>
                <a:ea typeface="Cambria"/>
                <a:cs typeface="Cambria"/>
                <a:sym typeface="Cambria"/>
              </a:rPr>
              <a:t> iterations. At that point, an inflection point occurs where RMHC begins to slow to sub-log improvement, while GA continues to achieve log or super-log improvement.</a:t>
            </a:r>
            <a:endParaRPr sz="15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lang="en" sz="1500">
                <a:solidFill>
                  <a:schemeClr val="dk1"/>
                </a:solidFill>
                <a:latin typeface="Cambria"/>
                <a:ea typeface="Cambria"/>
                <a:cs typeface="Cambria"/>
                <a:sym typeface="Cambria"/>
              </a:rPr>
              <a:t>This section of my study was significantly hindered by the runtime performance of Python, which I will take into account in future assignments. While interesting differences between the algorithms can be observed within the first 10</a:t>
            </a:r>
            <a:r>
              <a:rPr baseline="30000" lang="en" sz="1500">
                <a:solidFill>
                  <a:schemeClr val="dk1"/>
                </a:solidFill>
                <a:latin typeface="Cambria"/>
                <a:ea typeface="Cambria"/>
                <a:cs typeface="Cambria"/>
                <a:sym typeface="Cambria"/>
              </a:rPr>
              <a:t>4</a:t>
            </a:r>
            <a:r>
              <a:rPr lang="en" sz="1500">
                <a:solidFill>
                  <a:schemeClr val="dk1"/>
                </a:solidFill>
                <a:latin typeface="Cambria"/>
                <a:ea typeface="Cambria"/>
                <a:cs typeface="Cambria"/>
                <a:sym typeface="Cambria"/>
              </a:rPr>
              <a:t> iterations, the long-term behavior revealed when leveraging a smaller dataset to execute more iterations (see </a:t>
            </a:r>
            <a:r>
              <a:rPr i="1" lang="en" sz="1500">
                <a:solidFill>
                  <a:schemeClr val="dk1"/>
                </a:solidFill>
                <a:latin typeface="Cambria"/>
                <a:ea typeface="Cambria"/>
                <a:cs typeface="Cambria"/>
                <a:sym typeface="Cambria"/>
              </a:rPr>
              <a:t>3.1.2</a:t>
            </a:r>
            <a:r>
              <a:rPr lang="en" sz="1500">
                <a:solidFill>
                  <a:schemeClr val="dk1"/>
                </a:solidFill>
                <a:latin typeface="Cambria"/>
                <a:ea typeface="Cambria"/>
                <a:cs typeface="Cambria"/>
                <a:sym typeface="Cambria"/>
              </a:rPr>
              <a:t>) cannot be observed. It therefore cannot be concluded from this study that GA will overtake RMHC, although RMHC seems to be plateauing to sub-log improvement in later iterations, while GA maintains approximately log improvement (Figure </a:t>
            </a:r>
            <a:r>
              <a:rPr i="1" lang="en" sz="1500">
                <a:solidFill>
                  <a:schemeClr val="dk1"/>
                </a:solidFill>
                <a:latin typeface="Cambria"/>
                <a:ea typeface="Cambria"/>
                <a:cs typeface="Cambria"/>
                <a:sym typeface="Cambria"/>
              </a:rPr>
              <a:t>2.1.1a</a:t>
            </a:r>
            <a:r>
              <a:rPr lang="en" sz="1500">
                <a:solidFill>
                  <a:schemeClr val="dk1"/>
                </a:solidFill>
                <a:latin typeface="Cambria"/>
                <a:ea typeface="Cambria"/>
                <a:cs typeface="Cambria"/>
                <a:sym typeface="Cambria"/>
              </a:rPr>
              <a:t>). </a:t>
            </a:r>
            <a:endParaRPr sz="15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b="1" lang="en" sz="1700">
                <a:solidFill>
                  <a:schemeClr val="dk1"/>
                </a:solidFill>
                <a:latin typeface="Cambria"/>
                <a:ea typeface="Cambria"/>
                <a:cs typeface="Cambria"/>
                <a:sym typeface="Cambria"/>
              </a:rPr>
              <a:t>3.1.2   </a:t>
            </a:r>
            <a:r>
              <a:rPr b="1" lang="en" sz="1400">
                <a:solidFill>
                  <a:schemeClr val="dk1"/>
                </a:solidFill>
                <a:latin typeface="Cambria"/>
                <a:ea typeface="Cambria"/>
                <a:cs typeface="Cambria"/>
                <a:sym typeface="Cambria"/>
              </a:rPr>
              <a:t>  </a:t>
            </a:r>
            <a:r>
              <a:rPr b="1" lang="en" sz="1700">
                <a:solidFill>
                  <a:schemeClr val="dk1"/>
                </a:solidFill>
                <a:latin typeface="Cambria"/>
                <a:ea typeface="Cambria"/>
                <a:cs typeface="Cambria"/>
                <a:sym typeface="Cambria"/>
              </a:rPr>
              <a:t>TSP 2</a:t>
            </a:r>
            <a:endParaRPr b="1" sz="1700">
              <a:solidFill>
                <a:schemeClr val="dk1"/>
              </a:solidFill>
              <a:latin typeface="Cambria"/>
              <a:ea typeface="Cambria"/>
              <a:cs typeface="Cambria"/>
              <a:sym typeface="Cambria"/>
            </a:endParaRPr>
          </a:p>
          <a:p>
            <a:pPr indent="0" lvl="0" marL="0" rtl="0" algn="l">
              <a:lnSpc>
                <a:spcPct val="100000"/>
              </a:lnSpc>
              <a:spcBef>
                <a:spcPts val="1000"/>
              </a:spcBef>
              <a:spcAft>
                <a:spcPts val="1000"/>
              </a:spcAft>
              <a:buNone/>
            </a:pPr>
            <a:r>
              <a:rPr lang="en" sz="1500">
                <a:solidFill>
                  <a:schemeClr val="dk1"/>
                </a:solidFill>
                <a:latin typeface="Cambria"/>
                <a:ea typeface="Cambria"/>
                <a:cs typeface="Cambria"/>
                <a:sym typeface="Cambria"/>
              </a:rPr>
              <a:t>Using this smaller dataset to execute more iterations, the long-term behavior of RMHC and GA for shortest-path search can be observed. These results demonstrate the superiority of GA beyond about 10</a:t>
            </a:r>
            <a:r>
              <a:rPr baseline="30000" lang="en" sz="1500">
                <a:solidFill>
                  <a:schemeClr val="dk1"/>
                </a:solidFill>
                <a:latin typeface="Cambria"/>
                <a:ea typeface="Cambria"/>
                <a:cs typeface="Cambria"/>
                <a:sym typeface="Cambria"/>
              </a:rPr>
              <a:t>4</a:t>
            </a:r>
            <a:r>
              <a:rPr lang="en" sz="1500">
                <a:solidFill>
                  <a:schemeClr val="dk1"/>
                </a:solidFill>
                <a:latin typeface="Cambria"/>
                <a:ea typeface="Cambria"/>
                <a:cs typeface="Cambria"/>
                <a:sym typeface="Cambria"/>
              </a:rPr>
              <a:t> iterations (Figure </a:t>
            </a:r>
            <a:r>
              <a:rPr i="1" lang="en" sz="1500">
                <a:solidFill>
                  <a:schemeClr val="dk1"/>
                </a:solidFill>
                <a:latin typeface="Cambria"/>
                <a:ea typeface="Cambria"/>
                <a:cs typeface="Cambria"/>
                <a:sym typeface="Cambria"/>
              </a:rPr>
              <a:t>2.1.2a</a:t>
            </a:r>
            <a:r>
              <a:rPr lang="en" sz="1500">
                <a:solidFill>
                  <a:schemeClr val="dk1"/>
                </a:solidFill>
                <a:latin typeface="Cambria"/>
                <a:ea typeface="Cambria"/>
                <a:cs typeface="Cambria"/>
                <a:sym typeface="Cambria"/>
              </a:rPr>
              <a:t>). It is, however, worth noting that GA also seems to plateau shortly after overtaking RMHC. </a:t>
            </a:r>
            <a:endParaRPr sz="1500">
              <a:solidFill>
                <a:schemeClr val="dk1"/>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idx="1" type="body"/>
          </p:nvPr>
        </p:nvSpPr>
        <p:spPr>
          <a:xfrm>
            <a:off x="311700" y="358225"/>
            <a:ext cx="8520600" cy="375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rgbClr val="000000"/>
                </a:solidFill>
                <a:latin typeface="Cambria"/>
                <a:ea typeface="Cambria"/>
                <a:cs typeface="Cambria"/>
                <a:sym typeface="Cambria"/>
              </a:rPr>
              <a:t>3.2      </a:t>
            </a:r>
            <a:r>
              <a:rPr b="1" lang="en" sz="2000">
                <a:solidFill>
                  <a:schemeClr val="dk1"/>
                </a:solidFill>
                <a:latin typeface="Cambria"/>
                <a:ea typeface="Cambria"/>
                <a:cs typeface="Cambria"/>
                <a:sym typeface="Cambria"/>
              </a:rPr>
              <a:t>Effects of mutation-recombination ratio on GA performance</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lang="en" sz="1300">
                <a:solidFill>
                  <a:schemeClr val="dk1"/>
                </a:solidFill>
                <a:latin typeface="Cambria"/>
                <a:ea typeface="Cambria"/>
                <a:cs typeface="Cambria"/>
                <a:sym typeface="Cambria"/>
              </a:rPr>
              <a:t>At constant population (</a:t>
            </a:r>
            <a:r>
              <a:rPr i="1" lang="en" sz="1300">
                <a:solidFill>
                  <a:schemeClr val="dk1"/>
                </a:solidFill>
                <a:latin typeface="Cambria"/>
                <a:ea typeface="Cambria"/>
                <a:cs typeface="Cambria"/>
                <a:sym typeface="Cambria"/>
              </a:rPr>
              <a:t>n_processes</a:t>
            </a:r>
            <a:r>
              <a:rPr lang="en" sz="1300">
                <a:solidFill>
                  <a:schemeClr val="dk1"/>
                </a:solidFill>
                <a:latin typeface="Cambria"/>
                <a:ea typeface="Cambria"/>
                <a:cs typeface="Cambria"/>
                <a:sym typeface="Cambria"/>
              </a:rPr>
              <a:t>=100) and linkage technique (“No linkage”), the ratio between mutation and recombination in reproduction was varied between 0.2:0.8, 0.5:0.5, 0.8:0.2, and 0.9:0.1. Based on the results (long-</a:t>
            </a:r>
            <a:br>
              <a:rPr lang="en" sz="1300">
                <a:solidFill>
                  <a:schemeClr val="dk1"/>
                </a:solidFill>
                <a:latin typeface="Cambria"/>
                <a:ea typeface="Cambria"/>
                <a:cs typeface="Cambria"/>
                <a:sym typeface="Cambria"/>
              </a:rPr>
            </a:br>
            <a:r>
              <a:rPr lang="en" sz="1300">
                <a:solidFill>
                  <a:schemeClr val="dk1"/>
                </a:solidFill>
                <a:latin typeface="Cambria"/>
                <a:ea typeface="Cambria"/>
                <a:cs typeface="Cambria"/>
                <a:sym typeface="Cambria"/>
              </a:rPr>
              <a:t>term behavior best visualized in Figure </a:t>
            </a:r>
            <a:r>
              <a:rPr i="1" lang="en" sz="1300">
                <a:solidFill>
                  <a:schemeClr val="dk1"/>
                </a:solidFill>
                <a:latin typeface="Cambria"/>
                <a:ea typeface="Cambria"/>
                <a:cs typeface="Cambria"/>
                <a:sym typeface="Cambria"/>
              </a:rPr>
              <a:t>3.2b</a:t>
            </a:r>
            <a:r>
              <a:rPr lang="en" sz="1300">
                <a:solidFill>
                  <a:schemeClr val="dk1"/>
                </a:solidFill>
                <a:latin typeface="Cambria"/>
                <a:ea typeface="Cambria"/>
                <a:cs typeface="Cambria"/>
                <a:sym typeface="Cambria"/>
              </a:rPr>
              <a:t>), 0.8:0.2 was used in the primary experiment to compare algorithms.</a:t>
            </a:r>
            <a:endParaRPr sz="13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t/>
            </a:r>
            <a:endParaRPr sz="1600">
              <a:solidFill>
                <a:srgbClr val="000000"/>
              </a:solidFill>
              <a:latin typeface="Cambria"/>
              <a:ea typeface="Cambria"/>
              <a:cs typeface="Cambria"/>
              <a:sym typeface="Cambria"/>
            </a:endParaRPr>
          </a:p>
        </p:txBody>
      </p:sp>
      <p:pic>
        <p:nvPicPr>
          <p:cNvPr id="188" name="Google Shape;188;p30"/>
          <p:cNvPicPr preferRelativeResize="0"/>
          <p:nvPr/>
        </p:nvPicPr>
        <p:blipFill rotWithShape="1">
          <a:blip r:embed="rId3">
            <a:alphaModFix/>
          </a:blip>
          <a:srcRect b="3755" l="0" r="0" t="6822"/>
          <a:stretch/>
        </p:blipFill>
        <p:spPr>
          <a:xfrm>
            <a:off x="538725" y="1667075"/>
            <a:ext cx="3330550" cy="2978350"/>
          </a:xfrm>
          <a:prstGeom prst="rect">
            <a:avLst/>
          </a:prstGeom>
          <a:noFill/>
          <a:ln>
            <a:noFill/>
          </a:ln>
        </p:spPr>
      </p:pic>
      <p:pic>
        <p:nvPicPr>
          <p:cNvPr id="189" name="Google Shape;189;p30"/>
          <p:cNvPicPr preferRelativeResize="0"/>
          <p:nvPr/>
        </p:nvPicPr>
        <p:blipFill rotWithShape="1">
          <a:blip r:embed="rId4">
            <a:alphaModFix/>
          </a:blip>
          <a:srcRect b="3755" l="0" r="0" t="6822"/>
          <a:stretch/>
        </p:blipFill>
        <p:spPr>
          <a:xfrm>
            <a:off x="4349425" y="1667075"/>
            <a:ext cx="3330550" cy="2978350"/>
          </a:xfrm>
          <a:prstGeom prst="rect">
            <a:avLst/>
          </a:prstGeom>
          <a:noFill/>
          <a:ln>
            <a:noFill/>
          </a:ln>
        </p:spPr>
      </p:pic>
      <p:sp>
        <p:nvSpPr>
          <p:cNvPr id="190" name="Google Shape;190;p30"/>
          <p:cNvSpPr txBox="1"/>
          <p:nvPr/>
        </p:nvSpPr>
        <p:spPr>
          <a:xfrm>
            <a:off x="688711" y="4530997"/>
            <a:ext cx="3030600" cy="49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i="1" lang="en" sz="1012">
                <a:solidFill>
                  <a:schemeClr val="dk1"/>
                </a:solidFill>
                <a:latin typeface="Cambria"/>
                <a:ea typeface="Cambria"/>
                <a:cs typeface="Cambria"/>
                <a:sym typeface="Cambria"/>
              </a:rPr>
              <a:t>Figure 3.2a: Fitness performance across algorithms, searching for the shortest path in TSP 1.</a:t>
            </a:r>
            <a:endParaRPr i="1" sz="412">
              <a:solidFill>
                <a:schemeClr val="dk1"/>
              </a:solidFill>
              <a:latin typeface="Cambria"/>
              <a:ea typeface="Cambria"/>
              <a:cs typeface="Cambria"/>
              <a:sym typeface="Cambria"/>
            </a:endParaRPr>
          </a:p>
        </p:txBody>
      </p:sp>
      <p:sp>
        <p:nvSpPr>
          <p:cNvPr id="191" name="Google Shape;191;p30"/>
          <p:cNvSpPr txBox="1"/>
          <p:nvPr/>
        </p:nvSpPr>
        <p:spPr>
          <a:xfrm>
            <a:off x="4499400" y="4530997"/>
            <a:ext cx="3030600" cy="49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i="1" lang="en" sz="1012">
                <a:solidFill>
                  <a:schemeClr val="dk1"/>
                </a:solidFill>
                <a:latin typeface="Cambria"/>
                <a:ea typeface="Cambria"/>
                <a:cs typeface="Cambria"/>
                <a:sym typeface="Cambria"/>
              </a:rPr>
              <a:t>Figure 3.2b: Fitness performance across algorithms, searching for the longest path in TSP 1.</a:t>
            </a:r>
            <a:endParaRPr i="1" sz="412">
              <a:solidFill>
                <a:schemeClr val="dk1"/>
              </a:solidFill>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311700" y="358225"/>
            <a:ext cx="8520600" cy="46530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2000">
                <a:solidFill>
                  <a:srgbClr val="000000"/>
                </a:solidFill>
                <a:latin typeface="Cambria"/>
                <a:ea typeface="Cambria"/>
                <a:cs typeface="Cambria"/>
                <a:sym typeface="Cambria"/>
              </a:rPr>
              <a:t>3</a:t>
            </a:r>
            <a:r>
              <a:rPr b="1" lang="en" sz="2000">
                <a:solidFill>
                  <a:srgbClr val="000000"/>
                </a:solidFill>
                <a:latin typeface="Cambria"/>
                <a:ea typeface="Cambria"/>
                <a:cs typeface="Cambria"/>
                <a:sym typeface="Cambria"/>
              </a:rPr>
              <a:t>.2      </a:t>
            </a:r>
            <a:r>
              <a:rPr b="1" lang="en" sz="2000">
                <a:solidFill>
                  <a:schemeClr val="dk1"/>
                </a:solidFill>
                <a:latin typeface="Cambria"/>
                <a:ea typeface="Cambria"/>
                <a:cs typeface="Cambria"/>
                <a:sym typeface="Cambria"/>
              </a:rPr>
              <a:t>Effects of linkage on GA performance</a:t>
            </a:r>
            <a:endParaRPr b="1" sz="2000">
              <a:solidFill>
                <a:srgbClr val="000000"/>
              </a:solidFill>
              <a:latin typeface="Cambria"/>
              <a:ea typeface="Cambria"/>
              <a:cs typeface="Cambria"/>
              <a:sym typeface="Cambria"/>
            </a:endParaRPr>
          </a:p>
          <a:p>
            <a:pPr indent="0" lvl="0" marL="0" rtl="0" algn="l">
              <a:lnSpc>
                <a:spcPct val="100000"/>
              </a:lnSpc>
              <a:spcBef>
                <a:spcPts val="1000"/>
              </a:spcBef>
              <a:spcAft>
                <a:spcPts val="0"/>
              </a:spcAft>
              <a:buNone/>
            </a:pPr>
            <a:r>
              <a:rPr lang="en" sz="1600">
                <a:solidFill>
                  <a:schemeClr val="dk1"/>
                </a:solidFill>
                <a:latin typeface="Cambria"/>
                <a:ea typeface="Cambria"/>
                <a:cs typeface="Cambria"/>
                <a:sym typeface="Cambria"/>
              </a:rPr>
              <a:t>The various versions of the GA algorithm (described in </a:t>
            </a:r>
            <a:r>
              <a:rPr i="1" lang="en" sz="1600">
                <a:solidFill>
                  <a:schemeClr val="dk1"/>
                </a:solidFill>
                <a:latin typeface="Cambria"/>
                <a:ea typeface="Cambria"/>
                <a:cs typeface="Cambria"/>
                <a:sym typeface="Cambria"/>
              </a:rPr>
              <a:t>1.4</a:t>
            </a:r>
            <a:r>
              <a:rPr lang="en" sz="1600">
                <a:solidFill>
                  <a:schemeClr val="dk1"/>
                </a:solidFill>
                <a:latin typeface="Cambria"/>
                <a:ea typeface="Cambria"/>
                <a:cs typeface="Cambria"/>
                <a:sym typeface="Cambria"/>
              </a:rPr>
              <a:t>) experimented with techniques for linking genes on the chromosome and mutating and recombining the population in accordance with these linkages. The results were inconclusive as to the best linkage technique for searching for the shortest path in TSP 1 over </a:t>
            </a:r>
            <a:r>
              <a:rPr lang="en" sz="1500">
                <a:solidFill>
                  <a:schemeClr val="dk1"/>
                </a:solidFill>
                <a:latin typeface="Cambria"/>
                <a:ea typeface="Cambria"/>
                <a:cs typeface="Cambria"/>
                <a:sym typeface="Cambria"/>
              </a:rPr>
              <a:t>10</a:t>
            </a:r>
            <a:r>
              <a:rPr baseline="30000" lang="en" sz="1500">
                <a:solidFill>
                  <a:schemeClr val="dk1"/>
                </a:solidFill>
                <a:latin typeface="Cambria"/>
                <a:ea typeface="Cambria"/>
                <a:cs typeface="Cambria"/>
                <a:sym typeface="Cambria"/>
              </a:rPr>
              <a:t>4</a:t>
            </a:r>
            <a:r>
              <a:rPr lang="en" sz="1500">
                <a:solidFill>
                  <a:schemeClr val="dk1"/>
                </a:solidFill>
                <a:latin typeface="Cambria"/>
                <a:ea typeface="Cambria"/>
                <a:cs typeface="Cambria"/>
                <a:sym typeface="Cambria"/>
              </a:rPr>
              <a:t> iterations, as both “No linkage” and “Reverse linkage → hybrid linkage” compete for the best GA in this setting (Figure </a:t>
            </a:r>
            <a:r>
              <a:rPr i="1" lang="en" sz="1500">
                <a:solidFill>
                  <a:schemeClr val="dk1"/>
                </a:solidFill>
                <a:latin typeface="Cambria"/>
                <a:ea typeface="Cambria"/>
                <a:cs typeface="Cambria"/>
                <a:sym typeface="Cambria"/>
              </a:rPr>
              <a:t>2.1.1a</a:t>
            </a:r>
            <a:r>
              <a:rPr lang="en" sz="1500">
                <a:solidFill>
                  <a:schemeClr val="dk1"/>
                </a:solidFill>
                <a:latin typeface="Cambria"/>
                <a:ea typeface="Cambria"/>
                <a:cs typeface="Cambria"/>
                <a:sym typeface="Cambria"/>
              </a:rPr>
              <a:t>). However, when the techniques were applied to search </a:t>
            </a:r>
            <a:r>
              <a:rPr lang="en" sz="1600">
                <a:solidFill>
                  <a:schemeClr val="dk1"/>
                </a:solidFill>
                <a:latin typeface="Cambria"/>
                <a:ea typeface="Cambria"/>
                <a:cs typeface="Cambria"/>
                <a:sym typeface="Cambria"/>
              </a:rPr>
              <a:t>for the shortest path in TSP 2 over </a:t>
            </a:r>
            <a:r>
              <a:rPr lang="en" sz="1500">
                <a:solidFill>
                  <a:schemeClr val="dk1"/>
                </a:solidFill>
                <a:latin typeface="Cambria"/>
                <a:ea typeface="Cambria"/>
                <a:cs typeface="Cambria"/>
                <a:sym typeface="Cambria"/>
              </a:rPr>
              <a:t>10</a:t>
            </a:r>
            <a:r>
              <a:rPr baseline="30000" lang="en" sz="1500">
                <a:solidFill>
                  <a:schemeClr val="dk1"/>
                </a:solidFill>
                <a:latin typeface="Cambria"/>
                <a:ea typeface="Cambria"/>
                <a:cs typeface="Cambria"/>
                <a:sym typeface="Cambria"/>
              </a:rPr>
              <a:t>5</a:t>
            </a:r>
            <a:r>
              <a:rPr lang="en" sz="1500">
                <a:solidFill>
                  <a:schemeClr val="dk1"/>
                </a:solidFill>
                <a:latin typeface="Cambria"/>
                <a:ea typeface="Cambria"/>
                <a:cs typeface="Cambria"/>
                <a:sym typeface="Cambria"/>
              </a:rPr>
              <a:t> iterations, both “Reverse linkage → hybrid linkage” and “Reverse linkage → tight linkage” demonstrated improvements over “No linkage” (Figure </a:t>
            </a:r>
            <a:r>
              <a:rPr i="1" lang="en" sz="1500">
                <a:solidFill>
                  <a:schemeClr val="dk1"/>
                </a:solidFill>
                <a:latin typeface="Cambria"/>
                <a:ea typeface="Cambria"/>
                <a:cs typeface="Cambria"/>
                <a:sym typeface="Cambria"/>
              </a:rPr>
              <a:t>2.1.2a</a:t>
            </a:r>
            <a:r>
              <a:rPr lang="en" sz="1500">
                <a:solidFill>
                  <a:schemeClr val="dk1"/>
                </a:solidFill>
                <a:latin typeface="Cambria"/>
                <a:ea typeface="Cambria"/>
                <a:cs typeface="Cambria"/>
                <a:sym typeface="Cambria"/>
              </a:rPr>
              <a:t>). </a:t>
            </a:r>
            <a:endParaRPr sz="1500">
              <a:solidFill>
                <a:schemeClr val="dk1"/>
              </a:solidFill>
              <a:latin typeface="Cambria"/>
              <a:ea typeface="Cambria"/>
              <a:cs typeface="Cambria"/>
              <a:sym typeface="Cambria"/>
            </a:endParaRPr>
          </a:p>
          <a:p>
            <a:pPr indent="0" lvl="0" marL="0" rtl="0" algn="l">
              <a:lnSpc>
                <a:spcPct val="100000"/>
              </a:lnSpc>
              <a:spcBef>
                <a:spcPts val="1000"/>
              </a:spcBef>
              <a:spcAft>
                <a:spcPts val="1000"/>
              </a:spcAft>
              <a:buClr>
                <a:schemeClr val="dk1"/>
              </a:buClr>
              <a:buSzPts val="1100"/>
              <a:buFont typeface="Arial"/>
              <a:buNone/>
            </a:pPr>
            <a:r>
              <a:rPr lang="en" sz="1500">
                <a:solidFill>
                  <a:schemeClr val="dk1"/>
                </a:solidFill>
                <a:latin typeface="Cambria"/>
                <a:ea typeface="Cambria"/>
                <a:cs typeface="Cambria"/>
                <a:sym typeface="Cambria"/>
              </a:rPr>
              <a:t>Some intuition for why this might be the case: The algorithms undergo an adequate number of iterations to form similar priorities within regions, by mutating and recombining such that genes can swap regions. Then, when the points are adequately ordered by region, both algorithms increase the opportunity for mutations within the regions themselves, so as to order the path between clustered points more favorably. This intuition is supported by the jumps achieved by the algorithms where they change mutation/combination types (near 3x10</a:t>
            </a:r>
            <a:r>
              <a:rPr baseline="30000" lang="en" sz="1500">
                <a:solidFill>
                  <a:schemeClr val="dk1"/>
                </a:solidFill>
                <a:latin typeface="Cambria"/>
                <a:ea typeface="Cambria"/>
                <a:cs typeface="Cambria"/>
                <a:sym typeface="Cambria"/>
              </a:rPr>
              <a:t>4</a:t>
            </a:r>
            <a:r>
              <a:rPr lang="en" sz="1500">
                <a:solidFill>
                  <a:schemeClr val="dk1"/>
                </a:solidFill>
                <a:latin typeface="Cambria"/>
                <a:ea typeface="Cambria"/>
                <a:cs typeface="Cambria"/>
                <a:sym typeface="Cambria"/>
              </a:rPr>
              <a:t> for “Reverse linkage → hybrid linkage” and near 5x10</a:t>
            </a:r>
            <a:r>
              <a:rPr baseline="30000" lang="en" sz="1500">
                <a:solidFill>
                  <a:schemeClr val="dk1"/>
                </a:solidFill>
                <a:latin typeface="Cambria"/>
                <a:ea typeface="Cambria"/>
                <a:cs typeface="Cambria"/>
                <a:sym typeface="Cambria"/>
              </a:rPr>
              <a:t>4</a:t>
            </a:r>
            <a:r>
              <a:rPr lang="en" sz="1500">
                <a:solidFill>
                  <a:schemeClr val="dk1"/>
                </a:solidFill>
                <a:latin typeface="Cambria"/>
                <a:ea typeface="Cambria"/>
                <a:cs typeface="Cambria"/>
                <a:sym typeface="Cambria"/>
              </a:rPr>
              <a:t> for “Reverse linkage → tight linkage”). The jumps are much greater in the TSP 2 experiment with more iterations, indicating that the TSP 1 experiment possibly had yet to reach a point where it would have as much to gain from switching mutation/combination types.</a:t>
            </a:r>
            <a:endParaRPr sz="1500">
              <a:solidFill>
                <a:schemeClr val="dk1"/>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826025"/>
            <a:ext cx="8520600" cy="4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ambria"/>
                <a:ea typeface="Cambria"/>
                <a:cs typeface="Cambria"/>
                <a:sym typeface="Cambria"/>
              </a:rPr>
              <a:t>1      Methods</a:t>
            </a:r>
            <a:endParaRPr sz="2600"/>
          </a:p>
        </p:txBody>
      </p:sp>
      <p:sp>
        <p:nvSpPr>
          <p:cNvPr id="61" name="Google Shape;61;p14"/>
          <p:cNvSpPr txBox="1"/>
          <p:nvPr>
            <p:ph idx="1" type="body"/>
          </p:nvPr>
        </p:nvSpPr>
        <p:spPr>
          <a:xfrm>
            <a:off x="622075" y="1560300"/>
            <a:ext cx="8210100" cy="2810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rgbClr val="000000"/>
                </a:solidFill>
                <a:latin typeface="Cambria"/>
                <a:ea typeface="Cambria"/>
                <a:cs typeface="Cambria"/>
                <a:sym typeface="Cambria"/>
              </a:rPr>
              <a:t>1.1     Datasets: TSP 1 and TSP 2</a:t>
            </a:r>
            <a:endParaRPr b="1" sz="2000">
              <a:solidFill>
                <a:srgbClr val="000000"/>
              </a:solidFill>
              <a:latin typeface="Cambria"/>
              <a:ea typeface="Cambria"/>
              <a:cs typeface="Cambria"/>
              <a:sym typeface="Cambria"/>
            </a:endParaRPr>
          </a:p>
          <a:p>
            <a:pPr indent="0" lvl="0" marL="0" rtl="0" algn="l">
              <a:lnSpc>
                <a:spcPct val="100000"/>
              </a:lnSpc>
              <a:spcBef>
                <a:spcPts val="1000"/>
              </a:spcBef>
              <a:spcAft>
                <a:spcPts val="0"/>
              </a:spcAft>
              <a:buNone/>
            </a:pPr>
            <a:r>
              <a:rPr b="1" lang="en" sz="2000">
                <a:solidFill>
                  <a:srgbClr val="000000"/>
                </a:solidFill>
                <a:latin typeface="Cambria"/>
                <a:ea typeface="Cambria"/>
                <a:cs typeface="Cambria"/>
                <a:sym typeface="Cambria"/>
              </a:rPr>
              <a:t>1.2     Random Search</a:t>
            </a:r>
            <a:endParaRPr b="1" sz="2000">
              <a:solidFill>
                <a:srgbClr val="000000"/>
              </a:solidFill>
              <a:latin typeface="Cambria"/>
              <a:ea typeface="Cambria"/>
              <a:cs typeface="Cambria"/>
              <a:sym typeface="Cambria"/>
            </a:endParaRPr>
          </a:p>
          <a:p>
            <a:pPr indent="0" lvl="0" marL="0" rtl="0" algn="l">
              <a:lnSpc>
                <a:spcPct val="100000"/>
              </a:lnSpc>
              <a:spcBef>
                <a:spcPts val="1000"/>
              </a:spcBef>
              <a:spcAft>
                <a:spcPts val="0"/>
              </a:spcAft>
              <a:buNone/>
            </a:pPr>
            <a:r>
              <a:rPr b="1" lang="en" sz="2000">
                <a:solidFill>
                  <a:schemeClr val="dk1"/>
                </a:solidFill>
                <a:latin typeface="Cambria"/>
                <a:ea typeface="Cambria"/>
                <a:cs typeface="Cambria"/>
                <a:sym typeface="Cambria"/>
              </a:rPr>
              <a:t>1.3     Random Mutation Hill Climber</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b="1" lang="en" sz="2000">
                <a:solidFill>
                  <a:schemeClr val="dk1"/>
                </a:solidFill>
                <a:latin typeface="Cambria"/>
                <a:ea typeface="Cambria"/>
                <a:cs typeface="Cambria"/>
                <a:sym typeface="Cambria"/>
              </a:rPr>
              <a:t>1.4     Genetic Algorithm</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1000"/>
              </a:spcAft>
              <a:buNone/>
            </a:pPr>
            <a:r>
              <a:t/>
            </a:r>
            <a:endParaRPr sz="1600">
              <a:solidFill>
                <a:schemeClr val="dk1"/>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311700" y="210650"/>
            <a:ext cx="8520600" cy="3829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rgbClr val="000000"/>
                </a:solidFill>
                <a:latin typeface="Cambria"/>
                <a:ea typeface="Cambria"/>
                <a:cs typeface="Cambria"/>
                <a:sym typeface="Cambria"/>
              </a:rPr>
              <a:t>1.1     Datasets: TSP 1 and TSP 2</a:t>
            </a:r>
            <a:endParaRPr b="1" sz="2000">
              <a:solidFill>
                <a:srgbClr val="000000"/>
              </a:solidFill>
              <a:latin typeface="Cambria"/>
              <a:ea typeface="Cambria"/>
              <a:cs typeface="Cambria"/>
              <a:sym typeface="Cambria"/>
            </a:endParaRPr>
          </a:p>
          <a:p>
            <a:pPr indent="0" lvl="0" marL="0" rtl="0" algn="l">
              <a:lnSpc>
                <a:spcPct val="100000"/>
              </a:lnSpc>
              <a:spcBef>
                <a:spcPts val="1000"/>
              </a:spcBef>
              <a:spcAft>
                <a:spcPts val="0"/>
              </a:spcAft>
              <a:buNone/>
            </a:pPr>
            <a:r>
              <a:rPr lang="en" sz="1600">
                <a:solidFill>
                  <a:schemeClr val="dk1"/>
                </a:solidFill>
                <a:latin typeface="Cambria"/>
                <a:ea typeface="Cambria"/>
                <a:cs typeface="Cambria"/>
                <a:sym typeface="Cambria"/>
              </a:rPr>
              <a:t>One dataset was provided for the assignment, and one dataset was produced for testing purposes:</a:t>
            </a:r>
            <a:endParaRPr sz="1600">
              <a:solidFill>
                <a:srgbClr val="000000"/>
              </a:solidFill>
              <a:latin typeface="Cambria"/>
              <a:ea typeface="Cambria"/>
              <a:cs typeface="Cambria"/>
              <a:sym typeface="Cambria"/>
            </a:endParaRPr>
          </a:p>
          <a:p>
            <a:pPr indent="-800100" lvl="0" marL="800100" rtl="0" algn="l">
              <a:lnSpc>
                <a:spcPct val="100000"/>
              </a:lnSpc>
              <a:spcBef>
                <a:spcPts val="1000"/>
              </a:spcBef>
              <a:spcAft>
                <a:spcPts val="0"/>
              </a:spcAft>
              <a:buNone/>
            </a:pPr>
            <a:r>
              <a:rPr b="1" lang="en" sz="1600">
                <a:solidFill>
                  <a:schemeClr val="dk1"/>
                </a:solidFill>
                <a:latin typeface="Cambria"/>
                <a:ea typeface="Cambria"/>
                <a:cs typeface="Cambria"/>
                <a:sym typeface="Cambria"/>
              </a:rPr>
              <a:t>TSP 1      </a:t>
            </a:r>
            <a:r>
              <a:rPr lang="en" sz="1600">
                <a:solidFill>
                  <a:schemeClr val="dk1"/>
                </a:solidFill>
                <a:latin typeface="Cambria"/>
                <a:ea typeface="Cambria"/>
                <a:cs typeface="Cambria"/>
                <a:sym typeface="Cambria"/>
              </a:rPr>
              <a:t>The dataset provided for the assignment consisted of 1000 points (x, y) that fall within x=(0, 1) and y=(0, 1). The points are clustered in four square formations.</a:t>
            </a:r>
            <a:endParaRPr sz="1600">
              <a:solidFill>
                <a:schemeClr val="dk1"/>
              </a:solidFill>
              <a:latin typeface="Cambria"/>
              <a:ea typeface="Cambria"/>
              <a:cs typeface="Cambria"/>
              <a:sym typeface="Cambria"/>
            </a:endParaRPr>
          </a:p>
          <a:p>
            <a:pPr indent="-800100" lvl="0" marL="800100" rtl="0" algn="l">
              <a:lnSpc>
                <a:spcPct val="100000"/>
              </a:lnSpc>
              <a:spcBef>
                <a:spcPts val="1000"/>
              </a:spcBef>
              <a:spcAft>
                <a:spcPts val="1000"/>
              </a:spcAft>
              <a:buNone/>
            </a:pPr>
            <a:r>
              <a:rPr b="1" lang="en" sz="1600">
                <a:solidFill>
                  <a:schemeClr val="dk1"/>
                </a:solidFill>
                <a:latin typeface="Cambria"/>
                <a:ea typeface="Cambria"/>
                <a:cs typeface="Cambria"/>
                <a:sym typeface="Cambria"/>
              </a:rPr>
              <a:t>TSP 2      </a:t>
            </a:r>
            <a:r>
              <a:rPr lang="en" sz="1600">
                <a:solidFill>
                  <a:schemeClr val="dk1"/>
                </a:solidFill>
                <a:latin typeface="Cambria"/>
                <a:ea typeface="Cambria"/>
                <a:cs typeface="Cambria"/>
                <a:sym typeface="Cambria"/>
              </a:rPr>
              <a:t>The dataset produced for testing consisted of 100 points (x, y) that fall within x=[-1, 1]. and y=[-1, 1]. The points are uniformly distributed along the path of a circle with radius 1, centered at the origin.</a:t>
            </a:r>
            <a:endParaRPr sz="1600">
              <a:solidFill>
                <a:srgbClr val="000000"/>
              </a:solidFill>
              <a:latin typeface="Cambria"/>
              <a:ea typeface="Cambria"/>
              <a:cs typeface="Cambria"/>
              <a:sym typeface="Cambria"/>
            </a:endParaRPr>
          </a:p>
        </p:txBody>
      </p:sp>
      <p:pic>
        <p:nvPicPr>
          <p:cNvPr id="67" name="Google Shape;67;p15"/>
          <p:cNvPicPr preferRelativeResize="0"/>
          <p:nvPr/>
        </p:nvPicPr>
        <p:blipFill rotWithShape="1">
          <a:blip r:embed="rId3">
            <a:alphaModFix/>
          </a:blip>
          <a:srcRect b="0" l="0" r="0" t="5490"/>
          <a:stretch/>
        </p:blipFill>
        <p:spPr>
          <a:xfrm>
            <a:off x="2008325" y="2795375"/>
            <a:ext cx="2261624" cy="2137451"/>
          </a:xfrm>
          <a:prstGeom prst="rect">
            <a:avLst/>
          </a:prstGeom>
          <a:noFill/>
          <a:ln>
            <a:noFill/>
          </a:ln>
        </p:spPr>
      </p:pic>
      <p:pic>
        <p:nvPicPr>
          <p:cNvPr id="68" name="Google Shape;68;p15"/>
          <p:cNvPicPr preferRelativeResize="0"/>
          <p:nvPr/>
        </p:nvPicPr>
        <p:blipFill>
          <a:blip r:embed="rId4">
            <a:alphaModFix/>
          </a:blip>
          <a:stretch>
            <a:fillRect/>
          </a:stretch>
        </p:blipFill>
        <p:spPr>
          <a:xfrm>
            <a:off x="4748437" y="2671200"/>
            <a:ext cx="2261624" cy="2261624"/>
          </a:xfrm>
          <a:prstGeom prst="rect">
            <a:avLst/>
          </a:prstGeom>
          <a:noFill/>
          <a:ln>
            <a:noFill/>
          </a:ln>
        </p:spPr>
      </p:pic>
      <p:sp>
        <p:nvSpPr>
          <p:cNvPr id="69" name="Google Shape;69;p15"/>
          <p:cNvSpPr txBox="1"/>
          <p:nvPr/>
        </p:nvSpPr>
        <p:spPr>
          <a:xfrm>
            <a:off x="2008325" y="4742100"/>
            <a:ext cx="2157300" cy="32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i="1" lang="en" sz="912">
                <a:solidFill>
                  <a:schemeClr val="dk1"/>
                </a:solidFill>
                <a:latin typeface="Cambria"/>
                <a:ea typeface="Cambria"/>
                <a:cs typeface="Cambria"/>
                <a:sym typeface="Cambria"/>
              </a:rPr>
              <a:t>Figure 1.1a: TSP 1 dataset.</a:t>
            </a:r>
            <a:endParaRPr i="1" sz="312">
              <a:solidFill>
                <a:schemeClr val="dk1"/>
              </a:solidFill>
              <a:latin typeface="Cambria"/>
              <a:ea typeface="Cambria"/>
              <a:cs typeface="Cambria"/>
              <a:sym typeface="Cambria"/>
            </a:endParaRPr>
          </a:p>
        </p:txBody>
      </p:sp>
      <p:sp>
        <p:nvSpPr>
          <p:cNvPr id="70" name="Google Shape;70;p15"/>
          <p:cNvSpPr txBox="1"/>
          <p:nvPr/>
        </p:nvSpPr>
        <p:spPr>
          <a:xfrm>
            <a:off x="4800600" y="4742100"/>
            <a:ext cx="2157300" cy="32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i="1" lang="en" sz="912">
                <a:solidFill>
                  <a:schemeClr val="dk1"/>
                </a:solidFill>
                <a:latin typeface="Cambria"/>
                <a:ea typeface="Cambria"/>
                <a:cs typeface="Cambria"/>
                <a:sym typeface="Cambria"/>
              </a:rPr>
              <a:t>Figure 1.1b: TSP 2 dataset.</a:t>
            </a:r>
            <a:endParaRPr i="1" sz="312">
              <a:solidFill>
                <a:schemeClr val="dk1"/>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idx="1" type="body"/>
          </p:nvPr>
        </p:nvSpPr>
        <p:spPr>
          <a:xfrm>
            <a:off x="311700" y="739225"/>
            <a:ext cx="8520600" cy="3829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rgbClr val="000000"/>
                </a:solidFill>
                <a:latin typeface="Cambria"/>
                <a:ea typeface="Cambria"/>
                <a:cs typeface="Cambria"/>
                <a:sym typeface="Cambria"/>
              </a:rPr>
              <a:t>1.2     Random Search</a:t>
            </a:r>
            <a:endParaRPr b="1" sz="2000">
              <a:solidFill>
                <a:srgbClr val="000000"/>
              </a:solidFill>
              <a:latin typeface="Cambria"/>
              <a:ea typeface="Cambria"/>
              <a:cs typeface="Cambria"/>
              <a:sym typeface="Cambria"/>
            </a:endParaRPr>
          </a:p>
          <a:p>
            <a:pPr indent="0" lvl="0" marL="0" rtl="0" algn="l">
              <a:lnSpc>
                <a:spcPct val="100000"/>
              </a:lnSpc>
              <a:spcBef>
                <a:spcPts val="1000"/>
              </a:spcBef>
              <a:spcAft>
                <a:spcPts val="0"/>
              </a:spcAft>
              <a:buNone/>
            </a:pPr>
            <a:r>
              <a:rPr lang="en" sz="1600">
                <a:solidFill>
                  <a:schemeClr val="dk1"/>
                </a:solidFill>
                <a:latin typeface="Cambria"/>
                <a:ea typeface="Cambria"/>
                <a:cs typeface="Cambria"/>
                <a:sym typeface="Cambria"/>
              </a:rPr>
              <a:t>Each trial run by </a:t>
            </a:r>
            <a:r>
              <a:rPr i="1" lang="en" sz="1600">
                <a:solidFill>
                  <a:schemeClr val="dk1"/>
                </a:solidFill>
                <a:latin typeface="Cambria"/>
                <a:ea typeface="Cambria"/>
                <a:cs typeface="Cambria"/>
                <a:sym typeface="Cambria"/>
              </a:rPr>
              <a:t>run_random_search </a:t>
            </a:r>
            <a:r>
              <a:rPr lang="en" sz="1600">
                <a:solidFill>
                  <a:schemeClr val="dk1"/>
                </a:solidFill>
                <a:latin typeface="Cambria"/>
                <a:ea typeface="Cambria"/>
                <a:cs typeface="Cambria"/>
                <a:sym typeface="Cambria"/>
              </a:rPr>
              <a:t>repeats the following process, maintaining the best path found (according to either longest or shortest path, depending on the experiment), as well as the current path as a measure of the learning curve, or “fitness”: </a:t>
            </a:r>
            <a:endParaRPr sz="1600">
              <a:solidFill>
                <a:srgbClr val="000000"/>
              </a:solidFill>
              <a:latin typeface="Cambria"/>
              <a:ea typeface="Cambria"/>
              <a:cs typeface="Cambria"/>
              <a:sym typeface="Cambria"/>
            </a:endParaRPr>
          </a:p>
          <a:p>
            <a:pPr indent="-330200" lvl="0" marL="457200" rtl="0" algn="l">
              <a:lnSpc>
                <a:spcPct val="100000"/>
              </a:lnSpc>
              <a:spcBef>
                <a:spcPts val="1000"/>
              </a:spcBef>
              <a:spcAft>
                <a:spcPts val="0"/>
              </a:spcAft>
              <a:buClr>
                <a:srgbClr val="000000"/>
              </a:buClr>
              <a:buSzPts val="1600"/>
              <a:buFont typeface="Cambria"/>
              <a:buAutoNum type="arabicPeriod"/>
            </a:pPr>
            <a:r>
              <a:rPr lang="en" sz="1600">
                <a:solidFill>
                  <a:srgbClr val="000000"/>
                </a:solidFill>
                <a:latin typeface="Cambria"/>
                <a:ea typeface="Cambria"/>
                <a:cs typeface="Cambria"/>
                <a:sym typeface="Cambria"/>
              </a:rPr>
              <a:t>The </a:t>
            </a:r>
            <a:r>
              <a:rPr i="1" lang="en" sz="1600">
                <a:solidFill>
                  <a:srgbClr val="000000"/>
                </a:solidFill>
                <a:latin typeface="Cambria"/>
                <a:ea typeface="Cambria"/>
                <a:cs typeface="Cambria"/>
                <a:sym typeface="Cambria"/>
              </a:rPr>
              <a:t>uniform</a:t>
            </a:r>
            <a:r>
              <a:rPr lang="en" sz="1600">
                <a:solidFill>
                  <a:srgbClr val="000000"/>
                </a:solidFill>
                <a:latin typeface="Cambria"/>
                <a:ea typeface="Cambria"/>
                <a:cs typeface="Cambria"/>
                <a:sym typeface="Cambria"/>
              </a:rPr>
              <a:t> function implemented in the Python </a:t>
            </a:r>
            <a:r>
              <a:rPr i="1" lang="en" sz="1600">
                <a:solidFill>
                  <a:srgbClr val="000000"/>
                </a:solidFill>
                <a:latin typeface="Cambria"/>
                <a:ea typeface="Cambria"/>
                <a:cs typeface="Cambria"/>
                <a:sym typeface="Cambria"/>
              </a:rPr>
              <a:t>random</a:t>
            </a:r>
            <a:r>
              <a:rPr lang="en" sz="1600">
                <a:solidFill>
                  <a:srgbClr val="000000"/>
                </a:solidFill>
                <a:latin typeface="Cambria"/>
                <a:ea typeface="Cambria"/>
                <a:cs typeface="Cambria"/>
                <a:sym typeface="Cambria"/>
              </a:rPr>
              <a:t> library was used to randomly initialize a priority weight [0, 1] for each point in the dataset. </a:t>
            </a:r>
            <a:endParaRPr sz="1600">
              <a:solidFill>
                <a:srgbClr val="000000"/>
              </a:solidFill>
              <a:latin typeface="Cambria"/>
              <a:ea typeface="Cambria"/>
              <a:cs typeface="Cambria"/>
              <a:sym typeface="Cambria"/>
            </a:endParaRPr>
          </a:p>
          <a:p>
            <a:pPr indent="-330200" lvl="0" marL="457200" rtl="0" algn="l">
              <a:lnSpc>
                <a:spcPct val="100000"/>
              </a:lnSpc>
              <a:spcBef>
                <a:spcPts val="0"/>
              </a:spcBef>
              <a:spcAft>
                <a:spcPts val="0"/>
              </a:spcAft>
              <a:buClr>
                <a:srgbClr val="000000"/>
              </a:buClr>
              <a:buSzPts val="1600"/>
              <a:buFont typeface="Cambria"/>
              <a:buAutoNum type="arabicPeriod"/>
            </a:pPr>
            <a:r>
              <a:rPr lang="en" sz="1600">
                <a:solidFill>
                  <a:srgbClr val="000000"/>
                </a:solidFill>
                <a:latin typeface="Cambria"/>
                <a:ea typeface="Cambria"/>
                <a:cs typeface="Cambria"/>
                <a:sym typeface="Cambria"/>
              </a:rPr>
              <a:t>The </a:t>
            </a:r>
            <a:r>
              <a:rPr i="1" lang="en" sz="1600">
                <a:solidFill>
                  <a:srgbClr val="000000"/>
                </a:solidFill>
                <a:latin typeface="Cambria"/>
                <a:ea typeface="Cambria"/>
                <a:cs typeface="Cambria"/>
                <a:sym typeface="Cambria"/>
              </a:rPr>
              <a:t>assess_input</a:t>
            </a:r>
            <a:r>
              <a:rPr lang="en" sz="1600">
                <a:solidFill>
                  <a:srgbClr val="000000"/>
                </a:solidFill>
                <a:latin typeface="Cambria"/>
                <a:ea typeface="Cambria"/>
                <a:cs typeface="Cambria"/>
                <a:sym typeface="Cambria"/>
              </a:rPr>
              <a:t> function was used to order the points by priority</a:t>
            </a:r>
            <a:r>
              <a:rPr lang="en" sz="1600">
                <a:solidFill>
                  <a:schemeClr val="dk1"/>
                </a:solidFill>
                <a:latin typeface="Cambria"/>
                <a:ea typeface="Cambria"/>
                <a:cs typeface="Cambria"/>
                <a:sym typeface="Cambria"/>
              </a:rPr>
              <a:t>, simulating the process of visiting each location,</a:t>
            </a:r>
            <a:r>
              <a:rPr lang="en" sz="1600">
                <a:solidFill>
                  <a:srgbClr val="000000"/>
                </a:solidFill>
                <a:latin typeface="Cambria"/>
                <a:ea typeface="Cambria"/>
                <a:cs typeface="Cambria"/>
                <a:sym typeface="Cambria"/>
              </a:rPr>
              <a:t> and calculate the euclidean distance between each sequential pair of points. </a:t>
            </a:r>
            <a:endParaRPr sz="1600">
              <a:solidFill>
                <a:srgbClr val="000000"/>
              </a:solidFill>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1" type="body"/>
          </p:nvPr>
        </p:nvSpPr>
        <p:spPr>
          <a:xfrm>
            <a:off x="311700" y="739225"/>
            <a:ext cx="8520600" cy="375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rgbClr val="000000"/>
                </a:solidFill>
                <a:latin typeface="Cambria"/>
                <a:ea typeface="Cambria"/>
                <a:cs typeface="Cambria"/>
                <a:sym typeface="Cambria"/>
              </a:rPr>
              <a:t>1.3     Random Mutation Hill Climber</a:t>
            </a:r>
            <a:endParaRPr b="1" sz="2000">
              <a:solidFill>
                <a:srgbClr val="000000"/>
              </a:solidFill>
              <a:latin typeface="Cambria"/>
              <a:ea typeface="Cambria"/>
              <a:cs typeface="Cambria"/>
              <a:sym typeface="Cambria"/>
            </a:endParaRPr>
          </a:p>
          <a:p>
            <a:pPr indent="0" lvl="0" marL="0" rtl="0" algn="l">
              <a:lnSpc>
                <a:spcPct val="100000"/>
              </a:lnSpc>
              <a:spcBef>
                <a:spcPts val="1000"/>
              </a:spcBef>
              <a:spcAft>
                <a:spcPts val="0"/>
              </a:spcAft>
              <a:buNone/>
            </a:pPr>
            <a:r>
              <a:rPr lang="en" sz="1600">
                <a:solidFill>
                  <a:schemeClr val="dk1"/>
                </a:solidFill>
                <a:latin typeface="Cambria"/>
                <a:ea typeface="Cambria"/>
                <a:cs typeface="Cambria"/>
                <a:sym typeface="Cambria"/>
              </a:rPr>
              <a:t>The </a:t>
            </a:r>
            <a:r>
              <a:rPr i="1" lang="en" sz="1600">
                <a:solidFill>
                  <a:schemeClr val="dk1"/>
                </a:solidFill>
                <a:latin typeface="Cambria"/>
                <a:ea typeface="Cambria"/>
                <a:cs typeface="Cambria"/>
                <a:sym typeface="Cambria"/>
              </a:rPr>
              <a:t>uniform</a:t>
            </a:r>
            <a:r>
              <a:rPr lang="en" sz="1600">
                <a:solidFill>
                  <a:schemeClr val="dk1"/>
                </a:solidFill>
                <a:latin typeface="Cambria"/>
                <a:ea typeface="Cambria"/>
                <a:cs typeface="Cambria"/>
                <a:sym typeface="Cambria"/>
              </a:rPr>
              <a:t> function implemented in the Python </a:t>
            </a:r>
            <a:r>
              <a:rPr i="1" lang="en" sz="1600">
                <a:solidFill>
                  <a:schemeClr val="dk1"/>
                </a:solidFill>
                <a:latin typeface="Cambria"/>
                <a:ea typeface="Cambria"/>
                <a:cs typeface="Cambria"/>
                <a:sym typeface="Cambria"/>
              </a:rPr>
              <a:t>random</a:t>
            </a:r>
            <a:r>
              <a:rPr lang="en" sz="1600">
                <a:solidFill>
                  <a:schemeClr val="dk1"/>
                </a:solidFill>
                <a:latin typeface="Cambria"/>
                <a:ea typeface="Cambria"/>
                <a:cs typeface="Cambria"/>
                <a:sym typeface="Cambria"/>
              </a:rPr>
              <a:t> library was used to randomly initialize a priority weight [0, 1] for each point in the dataset. Then, e</a:t>
            </a:r>
            <a:r>
              <a:rPr lang="en" sz="1600">
                <a:solidFill>
                  <a:schemeClr val="dk1"/>
                </a:solidFill>
                <a:latin typeface="Cambria"/>
                <a:ea typeface="Cambria"/>
                <a:cs typeface="Cambria"/>
                <a:sym typeface="Cambria"/>
              </a:rPr>
              <a:t>ach trial run by </a:t>
            </a:r>
            <a:r>
              <a:rPr i="1" lang="en" sz="1600">
                <a:solidFill>
                  <a:schemeClr val="dk1"/>
                </a:solidFill>
                <a:latin typeface="Cambria"/>
                <a:ea typeface="Cambria"/>
                <a:cs typeface="Cambria"/>
                <a:sym typeface="Cambria"/>
              </a:rPr>
              <a:t>run_rmhc_search </a:t>
            </a:r>
            <a:r>
              <a:rPr lang="en" sz="1600">
                <a:solidFill>
                  <a:schemeClr val="dk1"/>
                </a:solidFill>
                <a:latin typeface="Cambria"/>
                <a:ea typeface="Cambria"/>
                <a:cs typeface="Cambria"/>
                <a:sym typeface="Cambria"/>
              </a:rPr>
              <a:t>repeats the following process, maintaining the best path found (according to either longest or shortest path, depending on the experiment), as well as the current path as a measure of the learning curve, or “fitness”: </a:t>
            </a:r>
            <a:endParaRPr sz="1600">
              <a:solidFill>
                <a:schemeClr val="dk1"/>
              </a:solidFill>
              <a:latin typeface="Cambria"/>
              <a:ea typeface="Cambria"/>
              <a:cs typeface="Cambria"/>
              <a:sym typeface="Cambria"/>
            </a:endParaRPr>
          </a:p>
          <a:p>
            <a:pPr indent="-330200" lvl="0" marL="457200" rtl="0" algn="l">
              <a:lnSpc>
                <a:spcPct val="100000"/>
              </a:lnSpc>
              <a:spcBef>
                <a:spcPts val="1000"/>
              </a:spcBef>
              <a:spcAft>
                <a:spcPts val="0"/>
              </a:spcAft>
              <a:buClr>
                <a:srgbClr val="000000"/>
              </a:buClr>
              <a:buSzPts val="1600"/>
              <a:buFont typeface="Cambria"/>
              <a:buAutoNum type="arabicPeriod"/>
            </a:pPr>
            <a:r>
              <a:rPr lang="en" sz="1600">
                <a:solidFill>
                  <a:schemeClr val="dk1"/>
                </a:solidFill>
                <a:latin typeface="Cambria"/>
                <a:ea typeface="Cambria"/>
                <a:cs typeface="Cambria"/>
                <a:sym typeface="Cambria"/>
              </a:rPr>
              <a:t>Using </a:t>
            </a:r>
            <a:r>
              <a:rPr i="1" lang="en" sz="1600">
                <a:solidFill>
                  <a:schemeClr val="dk1"/>
                </a:solidFill>
                <a:latin typeface="Cambria"/>
                <a:ea typeface="Cambria"/>
                <a:cs typeface="Cambria"/>
                <a:sym typeface="Cambria"/>
              </a:rPr>
              <a:t>get_random_neighbor, </a:t>
            </a:r>
            <a:r>
              <a:rPr lang="en" sz="1600">
                <a:solidFill>
                  <a:schemeClr val="dk1"/>
                </a:solidFill>
                <a:latin typeface="Cambria"/>
                <a:ea typeface="Cambria"/>
                <a:cs typeface="Cambria"/>
                <a:sym typeface="Cambria"/>
              </a:rPr>
              <a:t>one “neighbor” of the current ordering is found by swapping two points. </a:t>
            </a:r>
            <a:endParaRPr sz="1600">
              <a:solidFill>
                <a:srgbClr val="000000"/>
              </a:solidFill>
              <a:latin typeface="Cambria"/>
              <a:ea typeface="Cambria"/>
              <a:cs typeface="Cambria"/>
              <a:sym typeface="Cambria"/>
            </a:endParaRPr>
          </a:p>
          <a:p>
            <a:pPr indent="-330200" lvl="0" marL="457200" rtl="0" algn="l">
              <a:lnSpc>
                <a:spcPct val="100000"/>
              </a:lnSpc>
              <a:spcBef>
                <a:spcPts val="0"/>
              </a:spcBef>
              <a:spcAft>
                <a:spcPts val="0"/>
              </a:spcAft>
              <a:buClr>
                <a:srgbClr val="000000"/>
              </a:buClr>
              <a:buSzPts val="1600"/>
              <a:buFont typeface="Cambria"/>
              <a:buAutoNum type="arabicPeriod"/>
            </a:pPr>
            <a:r>
              <a:rPr lang="en" sz="1600">
                <a:solidFill>
                  <a:schemeClr val="dk1"/>
                </a:solidFill>
                <a:latin typeface="Cambria"/>
                <a:ea typeface="Cambria"/>
                <a:cs typeface="Cambria"/>
                <a:sym typeface="Cambria"/>
              </a:rPr>
              <a:t>The </a:t>
            </a:r>
            <a:r>
              <a:rPr i="1" lang="en" sz="1600">
                <a:solidFill>
                  <a:schemeClr val="dk1"/>
                </a:solidFill>
                <a:latin typeface="Cambria"/>
                <a:ea typeface="Cambria"/>
                <a:cs typeface="Cambria"/>
                <a:sym typeface="Cambria"/>
              </a:rPr>
              <a:t>assess_input</a:t>
            </a:r>
            <a:r>
              <a:rPr lang="en" sz="1600">
                <a:solidFill>
                  <a:schemeClr val="dk1"/>
                </a:solidFill>
                <a:latin typeface="Cambria"/>
                <a:ea typeface="Cambria"/>
                <a:cs typeface="Cambria"/>
                <a:sym typeface="Cambria"/>
              </a:rPr>
              <a:t> function was used to order the neighbor’s points by priority and calculate the euclidean distance between each sequential pair of points. </a:t>
            </a:r>
            <a:endParaRPr sz="1600">
              <a:solidFill>
                <a:schemeClr val="dk1"/>
              </a:solidFill>
              <a:latin typeface="Cambria"/>
              <a:ea typeface="Cambria"/>
              <a:cs typeface="Cambria"/>
              <a:sym typeface="Cambria"/>
            </a:endParaRPr>
          </a:p>
          <a:p>
            <a:pPr indent="-330200" lvl="0" marL="457200" rtl="0" algn="l">
              <a:lnSpc>
                <a:spcPct val="100000"/>
              </a:lnSpc>
              <a:spcBef>
                <a:spcPts val="0"/>
              </a:spcBef>
              <a:spcAft>
                <a:spcPts val="0"/>
              </a:spcAft>
              <a:buClr>
                <a:srgbClr val="000000"/>
              </a:buClr>
              <a:buSzPts val="1600"/>
              <a:buFont typeface="Cambria"/>
              <a:buAutoNum type="arabicPeriod"/>
            </a:pPr>
            <a:r>
              <a:rPr lang="en" sz="1600">
                <a:solidFill>
                  <a:schemeClr val="dk1"/>
                </a:solidFill>
                <a:latin typeface="Cambria"/>
                <a:ea typeface="Cambria"/>
                <a:cs typeface="Cambria"/>
                <a:sym typeface="Cambria"/>
              </a:rPr>
              <a:t>If the neighbor’s path outperforms the current “best” path, the neighbor becomes the starting point for the next iteration. Otherwise, we keep the current ordering.</a:t>
            </a:r>
            <a:endParaRPr sz="1600">
              <a:solidFill>
                <a:srgbClr val="000000"/>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1" type="body"/>
          </p:nvPr>
        </p:nvSpPr>
        <p:spPr>
          <a:xfrm>
            <a:off x="311700" y="294775"/>
            <a:ext cx="8520600" cy="4696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2000">
                <a:solidFill>
                  <a:srgbClr val="000000"/>
                </a:solidFill>
                <a:latin typeface="Cambria"/>
                <a:ea typeface="Cambria"/>
                <a:cs typeface="Cambria"/>
                <a:sym typeface="Cambria"/>
              </a:rPr>
              <a:t>1.4     Genetic Algorithm</a:t>
            </a:r>
            <a:endParaRPr b="1" sz="2000">
              <a:solidFill>
                <a:srgbClr val="000000"/>
              </a:solidFill>
              <a:latin typeface="Cambria"/>
              <a:ea typeface="Cambria"/>
              <a:cs typeface="Cambria"/>
              <a:sym typeface="Cambria"/>
            </a:endParaRPr>
          </a:p>
          <a:p>
            <a:pPr indent="0" lvl="0" marL="0" rtl="0" algn="l">
              <a:lnSpc>
                <a:spcPct val="100000"/>
              </a:lnSpc>
              <a:spcBef>
                <a:spcPts val="1000"/>
              </a:spcBef>
              <a:spcAft>
                <a:spcPts val="0"/>
              </a:spcAft>
              <a:buNone/>
            </a:pPr>
            <a:r>
              <a:t/>
            </a:r>
            <a:endParaRPr sz="1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lang="en" sz="1600">
                <a:solidFill>
                  <a:schemeClr val="dk1"/>
                </a:solidFill>
                <a:latin typeface="Cambria"/>
                <a:ea typeface="Cambria"/>
                <a:cs typeface="Cambria"/>
                <a:sym typeface="Cambria"/>
              </a:rPr>
              <a:t>The </a:t>
            </a:r>
            <a:r>
              <a:rPr i="1" lang="en" sz="1600">
                <a:solidFill>
                  <a:schemeClr val="dk1"/>
                </a:solidFill>
                <a:latin typeface="Cambria"/>
                <a:ea typeface="Cambria"/>
                <a:cs typeface="Cambria"/>
                <a:sym typeface="Cambria"/>
              </a:rPr>
              <a:t>uniform</a:t>
            </a:r>
            <a:r>
              <a:rPr lang="en" sz="1600">
                <a:solidFill>
                  <a:schemeClr val="dk1"/>
                </a:solidFill>
                <a:latin typeface="Cambria"/>
                <a:ea typeface="Cambria"/>
                <a:cs typeface="Cambria"/>
                <a:sym typeface="Cambria"/>
              </a:rPr>
              <a:t> function implemented in the Python </a:t>
            </a:r>
            <a:r>
              <a:rPr i="1" lang="en" sz="1600">
                <a:solidFill>
                  <a:schemeClr val="dk1"/>
                </a:solidFill>
                <a:latin typeface="Cambria"/>
                <a:ea typeface="Cambria"/>
                <a:cs typeface="Cambria"/>
                <a:sym typeface="Cambria"/>
              </a:rPr>
              <a:t>random</a:t>
            </a:r>
            <a:r>
              <a:rPr lang="en" sz="1600">
                <a:solidFill>
                  <a:schemeClr val="dk1"/>
                </a:solidFill>
                <a:latin typeface="Cambria"/>
                <a:ea typeface="Cambria"/>
                <a:cs typeface="Cambria"/>
                <a:sym typeface="Cambria"/>
              </a:rPr>
              <a:t> library was used to randomly initialize a population of </a:t>
            </a:r>
            <a:r>
              <a:rPr i="1" lang="en" sz="1600">
                <a:solidFill>
                  <a:schemeClr val="dk1"/>
                </a:solidFill>
                <a:latin typeface="Cambria"/>
                <a:ea typeface="Cambria"/>
                <a:cs typeface="Cambria"/>
                <a:sym typeface="Cambria"/>
              </a:rPr>
              <a:t>n_processes </a:t>
            </a:r>
            <a:r>
              <a:rPr lang="en" sz="1600">
                <a:solidFill>
                  <a:schemeClr val="dk1"/>
                </a:solidFill>
                <a:latin typeface="Cambria"/>
                <a:ea typeface="Cambria"/>
                <a:cs typeface="Cambria"/>
                <a:sym typeface="Cambria"/>
              </a:rPr>
              <a:t>inputs, consisting of priority weights [0, 1] for each point in the dataset. </a:t>
            </a:r>
            <a:endParaRPr sz="16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lang="en" sz="1600">
                <a:solidFill>
                  <a:schemeClr val="dk1"/>
                </a:solidFill>
                <a:latin typeface="Cambria"/>
                <a:ea typeface="Cambria"/>
                <a:cs typeface="Cambria"/>
                <a:sym typeface="Cambria"/>
              </a:rPr>
              <a:t>An optional step was performed in some versions of the algorithm (see </a:t>
            </a:r>
            <a:r>
              <a:rPr i="1" lang="en" sz="1600">
                <a:solidFill>
                  <a:schemeClr val="dk1"/>
                </a:solidFill>
                <a:latin typeface="Cambria"/>
                <a:ea typeface="Cambria"/>
                <a:cs typeface="Cambria"/>
                <a:sym typeface="Cambria"/>
              </a:rPr>
              <a:t>1.4.1</a:t>
            </a:r>
            <a:r>
              <a:rPr lang="en" sz="1600">
                <a:solidFill>
                  <a:schemeClr val="dk1"/>
                </a:solidFill>
                <a:latin typeface="Cambria"/>
                <a:ea typeface="Cambria"/>
                <a:cs typeface="Cambria"/>
                <a:sym typeface="Cambria"/>
              </a:rPr>
              <a:t>, </a:t>
            </a:r>
            <a:r>
              <a:rPr i="1" lang="en" sz="1600">
                <a:solidFill>
                  <a:schemeClr val="dk1"/>
                </a:solidFill>
                <a:latin typeface="Cambria"/>
                <a:ea typeface="Cambria"/>
                <a:cs typeface="Cambria"/>
                <a:sym typeface="Cambria"/>
              </a:rPr>
              <a:t>1.4.2</a:t>
            </a:r>
            <a:r>
              <a:rPr lang="en" sz="1600">
                <a:solidFill>
                  <a:schemeClr val="dk1"/>
                </a:solidFill>
                <a:latin typeface="Cambria"/>
                <a:ea typeface="Cambria"/>
                <a:cs typeface="Cambria"/>
                <a:sym typeface="Cambria"/>
              </a:rPr>
              <a:t>, </a:t>
            </a:r>
            <a:r>
              <a:rPr i="1" lang="en" sz="1600">
                <a:solidFill>
                  <a:schemeClr val="dk1"/>
                </a:solidFill>
                <a:latin typeface="Cambria"/>
                <a:ea typeface="Cambria"/>
                <a:cs typeface="Cambria"/>
                <a:sym typeface="Cambria"/>
              </a:rPr>
              <a:t>1.4.3</a:t>
            </a:r>
            <a:r>
              <a:rPr lang="en" sz="1600">
                <a:solidFill>
                  <a:schemeClr val="dk1"/>
                </a:solidFill>
                <a:latin typeface="Cambria"/>
                <a:ea typeface="Cambria"/>
                <a:cs typeface="Cambria"/>
                <a:sym typeface="Cambria"/>
              </a:rPr>
              <a:t>) to order the genes on the chromosome according to approximate regions.  These regions were determined using the </a:t>
            </a:r>
            <a:r>
              <a:rPr i="1" lang="en" sz="1600">
                <a:solidFill>
                  <a:schemeClr val="dk1"/>
                </a:solidFill>
                <a:latin typeface="Cambria"/>
                <a:ea typeface="Cambria"/>
                <a:cs typeface="Cambria"/>
                <a:sym typeface="Cambria"/>
              </a:rPr>
              <a:t>KMeans </a:t>
            </a:r>
            <a:r>
              <a:rPr lang="en" sz="1600">
                <a:solidFill>
                  <a:schemeClr val="dk1"/>
                </a:solidFill>
                <a:latin typeface="Cambria"/>
                <a:ea typeface="Cambria"/>
                <a:cs typeface="Cambria"/>
                <a:sym typeface="Cambria"/>
              </a:rPr>
              <a:t>clustering</a:t>
            </a:r>
            <a:r>
              <a:rPr i="1" lang="en" sz="1600">
                <a:solidFill>
                  <a:schemeClr val="dk1"/>
                </a:solidFill>
                <a:latin typeface="Cambria"/>
                <a:ea typeface="Cambria"/>
                <a:cs typeface="Cambria"/>
                <a:sym typeface="Cambria"/>
              </a:rPr>
              <a:t> </a:t>
            </a:r>
            <a:r>
              <a:rPr lang="en" sz="1600">
                <a:solidFill>
                  <a:schemeClr val="dk1"/>
                </a:solidFill>
                <a:latin typeface="Cambria"/>
                <a:ea typeface="Cambria"/>
                <a:cs typeface="Cambria"/>
                <a:sym typeface="Cambria"/>
              </a:rPr>
              <a:t>implementation in</a:t>
            </a:r>
            <a:r>
              <a:rPr lang="en" sz="1600">
                <a:solidFill>
                  <a:schemeClr val="dk1"/>
                </a:solidFill>
                <a:latin typeface="Cambria"/>
                <a:ea typeface="Cambria"/>
                <a:cs typeface="Cambria"/>
                <a:sym typeface="Cambria"/>
              </a:rPr>
              <a:t> the Scikit </a:t>
            </a:r>
            <a:r>
              <a:rPr i="1" lang="en" sz="1600">
                <a:solidFill>
                  <a:schemeClr val="dk1"/>
                </a:solidFill>
                <a:latin typeface="Cambria"/>
                <a:ea typeface="Cambria"/>
                <a:cs typeface="Cambria"/>
                <a:sym typeface="Cambria"/>
              </a:rPr>
              <a:t>sklearn</a:t>
            </a:r>
            <a:r>
              <a:rPr lang="en" sz="1600">
                <a:solidFill>
                  <a:schemeClr val="dk1"/>
                </a:solidFill>
                <a:latin typeface="Cambria"/>
                <a:ea typeface="Cambria"/>
                <a:cs typeface="Cambria"/>
                <a:sym typeface="Cambria"/>
              </a:rPr>
              <a:t> Python library. </a:t>
            </a:r>
            <a:r>
              <a:rPr i="1" lang="en" sz="1600">
                <a:solidFill>
                  <a:schemeClr val="dk1"/>
                </a:solidFill>
                <a:latin typeface="Cambria"/>
                <a:ea typeface="Cambria"/>
                <a:cs typeface="Cambria"/>
                <a:sym typeface="Cambria"/>
              </a:rPr>
              <a:t>k=</a:t>
            </a:r>
            <a:r>
              <a:rPr lang="en" sz="1600">
                <a:solidFill>
                  <a:schemeClr val="dk1"/>
                </a:solidFill>
                <a:latin typeface="Cambria"/>
                <a:ea typeface="Cambria"/>
                <a:cs typeface="Cambria"/>
                <a:sym typeface="Cambria"/>
              </a:rPr>
              <a:t>[1, 9] were tested sequentially until the improvement yielded by incrementing </a:t>
            </a:r>
            <a:r>
              <a:rPr i="1" lang="en" sz="1600">
                <a:solidFill>
                  <a:schemeClr val="dk1"/>
                </a:solidFill>
                <a:latin typeface="Cambria"/>
                <a:ea typeface="Cambria"/>
                <a:cs typeface="Cambria"/>
                <a:sym typeface="Cambria"/>
              </a:rPr>
              <a:t>k</a:t>
            </a:r>
            <a:r>
              <a:rPr lang="en" sz="1600">
                <a:solidFill>
                  <a:schemeClr val="dk1"/>
                </a:solidFill>
                <a:latin typeface="Cambria"/>
                <a:ea typeface="Cambria"/>
                <a:cs typeface="Cambria"/>
                <a:sym typeface="Cambria"/>
              </a:rPr>
              <a:t> was &lt;10%.</a:t>
            </a:r>
            <a:endParaRPr sz="16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lang="en" sz="1600">
                <a:solidFill>
                  <a:schemeClr val="dk1"/>
                </a:solidFill>
                <a:latin typeface="Cambria"/>
                <a:ea typeface="Cambria"/>
                <a:cs typeface="Cambria"/>
                <a:sym typeface="Cambria"/>
              </a:rPr>
              <a:t>Then, each trial run by </a:t>
            </a:r>
            <a:r>
              <a:rPr i="1" lang="en" sz="1600">
                <a:solidFill>
                  <a:schemeClr val="dk1"/>
                </a:solidFill>
                <a:latin typeface="Cambria"/>
                <a:ea typeface="Cambria"/>
                <a:cs typeface="Cambria"/>
                <a:sym typeface="Cambria"/>
              </a:rPr>
              <a:t>run_ga_search </a:t>
            </a:r>
            <a:r>
              <a:rPr lang="en" sz="1600">
                <a:solidFill>
                  <a:schemeClr val="dk1"/>
                </a:solidFill>
                <a:latin typeface="Cambria"/>
                <a:ea typeface="Cambria"/>
                <a:cs typeface="Cambria"/>
                <a:sym typeface="Cambria"/>
              </a:rPr>
              <a:t>repeats the following process, maintaining the best path found (according to either longest or shortest path, depending on the experiment), as well as the current path as a measure of the learning curve, or “fitness”: </a:t>
            </a:r>
            <a:endParaRPr sz="1600">
              <a:solidFill>
                <a:schemeClr val="dk1"/>
              </a:solidFill>
              <a:latin typeface="Cambria"/>
              <a:ea typeface="Cambria"/>
              <a:cs typeface="Cambria"/>
              <a:sym typeface="Cambria"/>
            </a:endParaRPr>
          </a:p>
          <a:p>
            <a:pPr indent="-330200" lvl="0" marL="457200" rtl="0" algn="l">
              <a:lnSpc>
                <a:spcPct val="100000"/>
              </a:lnSpc>
              <a:spcBef>
                <a:spcPts val="1000"/>
              </a:spcBef>
              <a:spcAft>
                <a:spcPts val="0"/>
              </a:spcAft>
              <a:buClr>
                <a:srgbClr val="000000"/>
              </a:buClr>
              <a:buSzPts val="1600"/>
              <a:buFont typeface="Cambria"/>
              <a:buAutoNum type="arabicPeriod"/>
            </a:pPr>
            <a:r>
              <a:rPr lang="en" sz="1600">
                <a:solidFill>
                  <a:schemeClr val="dk1"/>
                </a:solidFill>
                <a:latin typeface="Cambria"/>
                <a:ea typeface="Cambria"/>
                <a:cs typeface="Cambria"/>
                <a:sym typeface="Cambria"/>
              </a:rPr>
              <a:t>The </a:t>
            </a:r>
            <a:r>
              <a:rPr i="1" lang="en" sz="1600">
                <a:solidFill>
                  <a:schemeClr val="dk1"/>
                </a:solidFill>
                <a:latin typeface="Cambria"/>
                <a:ea typeface="Cambria"/>
                <a:cs typeface="Cambria"/>
                <a:sym typeface="Cambria"/>
              </a:rPr>
              <a:t>assess_input</a:t>
            </a:r>
            <a:r>
              <a:rPr lang="en" sz="1600">
                <a:solidFill>
                  <a:schemeClr val="dk1"/>
                </a:solidFill>
                <a:latin typeface="Cambria"/>
                <a:ea typeface="Cambria"/>
                <a:cs typeface="Cambria"/>
                <a:sym typeface="Cambria"/>
              </a:rPr>
              <a:t> function was used to order each input in the population’s points by priority and calculate the euclidean distance between each sequential pair of points. The population was then sorted by this path distance, and the top-scoring </a:t>
            </a:r>
            <a:r>
              <a:rPr i="1" lang="en" sz="1600">
                <a:solidFill>
                  <a:schemeClr val="dk1"/>
                </a:solidFill>
                <a:latin typeface="Cambria"/>
                <a:ea typeface="Cambria"/>
                <a:cs typeface="Cambria"/>
                <a:sym typeface="Cambria"/>
              </a:rPr>
              <a:t>p</a:t>
            </a:r>
            <a:r>
              <a:rPr lang="en" sz="1600">
                <a:solidFill>
                  <a:schemeClr val="dk1"/>
                </a:solidFill>
                <a:latin typeface="Cambria"/>
                <a:ea typeface="Cambria"/>
                <a:cs typeface="Cambria"/>
                <a:sym typeface="Cambria"/>
              </a:rPr>
              <a:t> fraction was selected to reproduce.</a:t>
            </a:r>
            <a:endParaRPr sz="16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b="1" lang="en" sz="1600">
                <a:solidFill>
                  <a:schemeClr val="dk1"/>
                </a:solidFill>
                <a:latin typeface="Cambria"/>
                <a:ea typeface="Cambria"/>
                <a:cs typeface="Cambria"/>
                <a:sym typeface="Cambria"/>
              </a:rPr>
              <a:t>… </a:t>
            </a:r>
            <a:endParaRPr b="1" sz="1600">
              <a:solidFill>
                <a:schemeClr val="dk1"/>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idx="1" type="body"/>
          </p:nvPr>
        </p:nvSpPr>
        <p:spPr>
          <a:xfrm>
            <a:off x="311700" y="325275"/>
            <a:ext cx="8704800" cy="48180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 sz="2150">
                <a:solidFill>
                  <a:srgbClr val="000000"/>
                </a:solidFill>
                <a:latin typeface="Cambria"/>
                <a:ea typeface="Cambria"/>
                <a:cs typeface="Cambria"/>
                <a:sym typeface="Cambria"/>
              </a:rPr>
              <a:t>1.4     Genetic Algorithm (cont.)</a:t>
            </a:r>
            <a:endParaRPr sz="2150">
              <a:solidFill>
                <a:schemeClr val="dk1"/>
              </a:solidFill>
              <a:latin typeface="Cambria"/>
              <a:ea typeface="Cambria"/>
              <a:cs typeface="Cambria"/>
              <a:sym typeface="Cambria"/>
            </a:endParaRPr>
          </a:p>
          <a:p>
            <a:pPr indent="-275590" lvl="0" marL="457200" rtl="0" algn="l">
              <a:lnSpc>
                <a:spcPct val="100000"/>
              </a:lnSpc>
              <a:spcBef>
                <a:spcPts val="1000"/>
              </a:spcBef>
              <a:spcAft>
                <a:spcPts val="0"/>
              </a:spcAft>
              <a:buClr>
                <a:schemeClr val="lt1"/>
              </a:buClr>
              <a:buSzPct val="100000"/>
              <a:buFont typeface="Cambria"/>
              <a:buAutoNum type="arabicPeriod"/>
            </a:pPr>
            <a:r>
              <a:t/>
            </a:r>
            <a:endParaRPr sz="800">
              <a:solidFill>
                <a:schemeClr val="dk1"/>
              </a:solidFill>
              <a:latin typeface="Cambria"/>
              <a:ea typeface="Cambria"/>
              <a:cs typeface="Cambria"/>
              <a:sym typeface="Cambria"/>
            </a:endParaRPr>
          </a:p>
          <a:p>
            <a:pPr indent="-322580" lvl="0" marL="457200" rtl="0" algn="l">
              <a:lnSpc>
                <a:spcPct val="100000"/>
              </a:lnSpc>
              <a:spcBef>
                <a:spcPts val="0"/>
              </a:spcBef>
              <a:spcAft>
                <a:spcPts val="0"/>
              </a:spcAft>
              <a:buClr>
                <a:srgbClr val="000000"/>
              </a:buClr>
              <a:buSzPct val="100000"/>
              <a:buFont typeface="Cambria"/>
              <a:buAutoNum type="arabicPeriod"/>
            </a:pPr>
            <a:r>
              <a:rPr lang="en" sz="1600">
                <a:solidFill>
                  <a:schemeClr val="dk1"/>
                </a:solidFill>
                <a:latin typeface="Cambria"/>
                <a:ea typeface="Cambria"/>
                <a:cs typeface="Cambria"/>
                <a:sym typeface="Cambria"/>
              </a:rPr>
              <a:t>Using </a:t>
            </a:r>
            <a:r>
              <a:rPr i="1" lang="en" sz="1600">
                <a:solidFill>
                  <a:schemeClr val="dk1"/>
                </a:solidFill>
                <a:latin typeface="Cambria"/>
                <a:ea typeface="Cambria"/>
                <a:cs typeface="Cambria"/>
                <a:sym typeface="Cambria"/>
              </a:rPr>
              <a:t>reproduce, </a:t>
            </a:r>
            <a:r>
              <a:rPr lang="en" sz="1600">
                <a:solidFill>
                  <a:schemeClr val="dk1"/>
                </a:solidFill>
                <a:latin typeface="Cambria"/>
                <a:ea typeface="Cambria"/>
                <a:cs typeface="Cambria"/>
                <a:sym typeface="Cambria"/>
              </a:rPr>
              <a:t>80% of the population undergoes mutation and 20% of the population undergoes recombination. This stage repeats to multiply the parents by </a:t>
            </a:r>
            <a:r>
              <a:rPr i="1" lang="en" sz="1600">
                <a:solidFill>
                  <a:schemeClr val="dk1"/>
                </a:solidFill>
                <a:latin typeface="Cambria"/>
                <a:ea typeface="Cambria"/>
                <a:cs typeface="Cambria"/>
                <a:sym typeface="Cambria"/>
              </a:rPr>
              <a:t>1</a:t>
            </a:r>
            <a:r>
              <a:rPr lang="en" sz="1600">
                <a:solidFill>
                  <a:schemeClr val="dk1"/>
                </a:solidFill>
                <a:latin typeface="Cambria"/>
                <a:ea typeface="Cambria"/>
                <a:cs typeface="Cambria"/>
                <a:sym typeface="Cambria"/>
              </a:rPr>
              <a:t>/</a:t>
            </a:r>
            <a:r>
              <a:rPr i="1" lang="en" sz="1600">
                <a:solidFill>
                  <a:schemeClr val="dk1"/>
                </a:solidFill>
                <a:latin typeface="Cambria"/>
                <a:ea typeface="Cambria"/>
                <a:cs typeface="Cambria"/>
                <a:sym typeface="Cambria"/>
              </a:rPr>
              <a:t>p</a:t>
            </a:r>
            <a:r>
              <a:rPr lang="en" sz="1600">
                <a:solidFill>
                  <a:schemeClr val="dk1"/>
                </a:solidFill>
                <a:latin typeface="Cambria"/>
                <a:ea typeface="Cambria"/>
                <a:cs typeface="Cambria"/>
                <a:sym typeface="Cambria"/>
              </a:rPr>
              <a:t>, thus maintaining the same population size for the offspring. </a:t>
            </a:r>
            <a:endParaRPr sz="1600">
              <a:solidFill>
                <a:schemeClr val="dk1"/>
              </a:solidFill>
              <a:latin typeface="Cambria"/>
              <a:ea typeface="Cambria"/>
              <a:cs typeface="Cambria"/>
              <a:sym typeface="Cambria"/>
            </a:endParaRPr>
          </a:p>
          <a:p>
            <a:pPr indent="457200" lvl="0" marL="0" rtl="0" algn="l">
              <a:lnSpc>
                <a:spcPct val="100000"/>
              </a:lnSpc>
              <a:spcBef>
                <a:spcPts val="500"/>
              </a:spcBef>
              <a:spcAft>
                <a:spcPts val="0"/>
              </a:spcAft>
              <a:buNone/>
            </a:pPr>
            <a:r>
              <a:rPr lang="en" sz="1600">
                <a:solidFill>
                  <a:schemeClr val="dk1"/>
                </a:solidFill>
                <a:latin typeface="Cambria"/>
                <a:ea typeface="Cambria"/>
                <a:cs typeface="Cambria"/>
                <a:sym typeface="Cambria"/>
              </a:rPr>
              <a:t>Mutation</a:t>
            </a:r>
            <a:r>
              <a:rPr b="1" lang="en" sz="1600">
                <a:solidFill>
                  <a:schemeClr val="dk1"/>
                </a:solidFill>
                <a:latin typeface="Cambria"/>
                <a:ea typeface="Cambria"/>
                <a:cs typeface="Cambria"/>
                <a:sym typeface="Cambria"/>
              </a:rPr>
              <a:t> </a:t>
            </a:r>
            <a:r>
              <a:rPr lang="en" sz="1600">
                <a:solidFill>
                  <a:schemeClr val="dk1"/>
                </a:solidFill>
                <a:latin typeface="Cambria"/>
                <a:ea typeface="Cambria"/>
                <a:cs typeface="Cambria"/>
                <a:sym typeface="Cambria"/>
              </a:rPr>
              <a:t>– Five</a:t>
            </a:r>
            <a:r>
              <a:rPr lang="en" sz="1600">
                <a:solidFill>
                  <a:schemeClr val="dk1"/>
                </a:solidFill>
                <a:latin typeface="Cambria"/>
                <a:ea typeface="Cambria"/>
                <a:cs typeface="Cambria"/>
                <a:sym typeface="Cambria"/>
              </a:rPr>
              <a:t> types of mutation were implemented:</a:t>
            </a:r>
            <a:endParaRPr sz="1600">
              <a:solidFill>
                <a:schemeClr val="dk1"/>
              </a:solidFill>
              <a:latin typeface="Cambria"/>
              <a:ea typeface="Cambria"/>
              <a:cs typeface="Cambria"/>
              <a:sym typeface="Cambria"/>
            </a:endParaRPr>
          </a:p>
          <a:p>
            <a:pPr indent="-322580" lvl="2" marL="971550" rtl="0" algn="l">
              <a:lnSpc>
                <a:spcPct val="100000"/>
              </a:lnSpc>
              <a:spcBef>
                <a:spcPts val="0"/>
              </a:spcBef>
              <a:spcAft>
                <a:spcPts val="0"/>
              </a:spcAft>
              <a:buClr>
                <a:schemeClr val="dk1"/>
              </a:buClr>
              <a:buSzPct val="100000"/>
              <a:buFont typeface="Cambria"/>
              <a:buAutoNum type="romanLcPeriod"/>
            </a:pPr>
            <a:r>
              <a:rPr lang="en" sz="1600">
                <a:solidFill>
                  <a:schemeClr val="dk1"/>
                </a:solidFill>
                <a:latin typeface="Cambria"/>
                <a:ea typeface="Cambria"/>
                <a:cs typeface="Cambria"/>
                <a:sym typeface="Cambria"/>
              </a:rPr>
              <a:t>Random swap: The priority values of two random genes are swapped.</a:t>
            </a:r>
            <a:endParaRPr sz="1600">
              <a:solidFill>
                <a:schemeClr val="dk1"/>
              </a:solidFill>
              <a:latin typeface="Cambria"/>
              <a:ea typeface="Cambria"/>
              <a:cs typeface="Cambria"/>
              <a:sym typeface="Cambria"/>
            </a:endParaRPr>
          </a:p>
          <a:p>
            <a:pPr indent="-322580" lvl="2" marL="971550" rtl="0" algn="l">
              <a:lnSpc>
                <a:spcPct val="100000"/>
              </a:lnSpc>
              <a:spcBef>
                <a:spcPts val="0"/>
              </a:spcBef>
              <a:spcAft>
                <a:spcPts val="0"/>
              </a:spcAft>
              <a:buClr>
                <a:schemeClr val="dk1"/>
              </a:buClr>
              <a:buSzPct val="100000"/>
              <a:buFont typeface="Cambria"/>
              <a:buAutoNum type="romanLcPeriod"/>
            </a:pPr>
            <a:r>
              <a:rPr lang="en" sz="1600">
                <a:solidFill>
                  <a:schemeClr val="dk1"/>
                </a:solidFill>
                <a:latin typeface="Cambria"/>
                <a:ea typeface="Cambria"/>
                <a:cs typeface="Cambria"/>
                <a:sym typeface="Cambria"/>
              </a:rPr>
              <a:t>Random flip: </a:t>
            </a:r>
            <a:r>
              <a:rPr lang="en" sz="1600">
                <a:solidFill>
                  <a:schemeClr val="dk1"/>
                </a:solidFill>
                <a:latin typeface="Cambria"/>
                <a:ea typeface="Cambria"/>
                <a:cs typeface="Cambria"/>
                <a:sym typeface="Cambria"/>
              </a:rPr>
              <a:t>The priority, </a:t>
            </a:r>
            <a:r>
              <a:rPr i="1" lang="en" sz="1600">
                <a:solidFill>
                  <a:schemeClr val="dk1"/>
                </a:solidFill>
                <a:latin typeface="Cambria"/>
                <a:ea typeface="Cambria"/>
                <a:cs typeface="Cambria"/>
                <a:sym typeface="Cambria"/>
              </a:rPr>
              <a:t>x</a:t>
            </a:r>
            <a:r>
              <a:rPr lang="en" sz="1600">
                <a:solidFill>
                  <a:schemeClr val="dk1"/>
                </a:solidFill>
                <a:latin typeface="Cambria"/>
                <a:ea typeface="Cambria"/>
                <a:cs typeface="Cambria"/>
                <a:sym typeface="Cambria"/>
              </a:rPr>
              <a:t>, of one random gene is flipped to </a:t>
            </a:r>
            <a:r>
              <a:rPr i="1" lang="en" sz="1600">
                <a:solidFill>
                  <a:schemeClr val="dk1"/>
                </a:solidFill>
                <a:latin typeface="Cambria"/>
                <a:ea typeface="Cambria"/>
                <a:cs typeface="Cambria"/>
                <a:sym typeface="Cambria"/>
              </a:rPr>
              <a:t>x–1.</a:t>
            </a:r>
            <a:endParaRPr i="1" sz="1600">
              <a:solidFill>
                <a:schemeClr val="dk1"/>
              </a:solidFill>
              <a:latin typeface="Cambria"/>
              <a:ea typeface="Cambria"/>
              <a:cs typeface="Cambria"/>
              <a:sym typeface="Cambria"/>
            </a:endParaRPr>
          </a:p>
          <a:p>
            <a:pPr indent="-322580" lvl="2" marL="971550" rtl="0" algn="l">
              <a:lnSpc>
                <a:spcPct val="100000"/>
              </a:lnSpc>
              <a:spcBef>
                <a:spcPts val="0"/>
              </a:spcBef>
              <a:spcAft>
                <a:spcPts val="0"/>
              </a:spcAft>
              <a:buClr>
                <a:schemeClr val="dk1"/>
              </a:buClr>
              <a:buSzPct val="100000"/>
              <a:buFont typeface="Cambria"/>
              <a:buAutoNum type="romanLcPeriod"/>
            </a:pPr>
            <a:r>
              <a:rPr lang="en" sz="1600">
                <a:solidFill>
                  <a:schemeClr val="dk1"/>
                </a:solidFill>
                <a:latin typeface="Cambria"/>
                <a:ea typeface="Cambria"/>
                <a:cs typeface="Cambria"/>
                <a:sym typeface="Cambria"/>
              </a:rPr>
              <a:t>Intra-region swap: </a:t>
            </a:r>
            <a:r>
              <a:rPr lang="en" sz="1600">
                <a:solidFill>
                  <a:schemeClr val="dk1"/>
                </a:solidFill>
                <a:latin typeface="Cambria"/>
                <a:ea typeface="Cambria"/>
                <a:cs typeface="Cambria"/>
                <a:sym typeface="Cambria"/>
              </a:rPr>
              <a:t>The priority values of two random genes within a single region are swapped.</a:t>
            </a:r>
            <a:endParaRPr sz="1600">
              <a:solidFill>
                <a:schemeClr val="dk1"/>
              </a:solidFill>
              <a:latin typeface="Cambria"/>
              <a:ea typeface="Cambria"/>
              <a:cs typeface="Cambria"/>
              <a:sym typeface="Cambria"/>
            </a:endParaRPr>
          </a:p>
          <a:p>
            <a:pPr indent="-322580" lvl="2" marL="971550" rtl="0" algn="l">
              <a:lnSpc>
                <a:spcPct val="100000"/>
              </a:lnSpc>
              <a:spcBef>
                <a:spcPts val="0"/>
              </a:spcBef>
              <a:spcAft>
                <a:spcPts val="0"/>
              </a:spcAft>
              <a:buClr>
                <a:schemeClr val="dk1"/>
              </a:buClr>
              <a:buSzPct val="100000"/>
              <a:buFont typeface="Cambria"/>
              <a:buAutoNum type="romanLcPeriod"/>
            </a:pPr>
            <a:r>
              <a:rPr lang="en" sz="1600">
                <a:solidFill>
                  <a:schemeClr val="dk1"/>
                </a:solidFill>
                <a:latin typeface="Cambria"/>
                <a:ea typeface="Cambria"/>
                <a:cs typeface="Cambria"/>
                <a:sym typeface="Cambria"/>
              </a:rPr>
              <a:t>Cross-region swap: </a:t>
            </a:r>
            <a:r>
              <a:rPr lang="en" sz="1600">
                <a:solidFill>
                  <a:schemeClr val="dk1"/>
                </a:solidFill>
                <a:latin typeface="Cambria"/>
                <a:ea typeface="Cambria"/>
                <a:cs typeface="Cambria"/>
                <a:sym typeface="Cambria"/>
              </a:rPr>
              <a:t>The priority values of two random genes in different regions are swapped.</a:t>
            </a:r>
            <a:endParaRPr sz="1600">
              <a:solidFill>
                <a:schemeClr val="dk1"/>
              </a:solidFill>
              <a:latin typeface="Cambria"/>
              <a:ea typeface="Cambria"/>
              <a:cs typeface="Cambria"/>
              <a:sym typeface="Cambria"/>
            </a:endParaRPr>
          </a:p>
          <a:p>
            <a:pPr indent="-322580" lvl="2" marL="971550" rtl="0" algn="l">
              <a:lnSpc>
                <a:spcPct val="100000"/>
              </a:lnSpc>
              <a:spcBef>
                <a:spcPts val="0"/>
              </a:spcBef>
              <a:spcAft>
                <a:spcPts val="0"/>
              </a:spcAft>
              <a:buClr>
                <a:schemeClr val="dk1"/>
              </a:buClr>
              <a:buSzPct val="100000"/>
              <a:buFont typeface="Cambria"/>
              <a:buAutoNum type="romanLcPeriod"/>
            </a:pPr>
            <a:r>
              <a:rPr lang="en" sz="1600">
                <a:solidFill>
                  <a:schemeClr val="dk1"/>
                </a:solidFill>
                <a:latin typeface="Cambria"/>
                <a:ea typeface="Cambria"/>
                <a:cs typeface="Cambria"/>
                <a:sym typeface="Cambria"/>
              </a:rPr>
              <a:t>Hybrid: 50% of the population undergoes “intra-region swap” mutation, while 50% undergoes “cross-region swap” mutation</a:t>
            </a:r>
            <a:endParaRPr sz="1600">
              <a:solidFill>
                <a:schemeClr val="dk1"/>
              </a:solidFill>
              <a:latin typeface="Cambria"/>
              <a:ea typeface="Cambria"/>
              <a:cs typeface="Cambria"/>
              <a:sym typeface="Cambria"/>
            </a:endParaRPr>
          </a:p>
          <a:p>
            <a:pPr indent="-322580" lvl="1" marL="457200" rtl="0" algn="l">
              <a:lnSpc>
                <a:spcPct val="100000"/>
              </a:lnSpc>
              <a:spcBef>
                <a:spcPts val="500"/>
              </a:spcBef>
              <a:spcAft>
                <a:spcPts val="0"/>
              </a:spcAft>
              <a:buClr>
                <a:schemeClr val="lt1"/>
              </a:buClr>
              <a:buSzPct val="100000"/>
              <a:buFont typeface="Cambria"/>
              <a:buAutoNum type="alphaLcPeriod"/>
            </a:pPr>
            <a:r>
              <a:rPr lang="en" sz="1600">
                <a:solidFill>
                  <a:schemeClr val="dk1"/>
                </a:solidFill>
                <a:latin typeface="Cambria"/>
                <a:ea typeface="Cambria"/>
                <a:cs typeface="Cambria"/>
                <a:sym typeface="Cambria"/>
              </a:rPr>
              <a:t>Recombination</a:t>
            </a:r>
            <a:r>
              <a:rPr b="1" lang="en" sz="1600">
                <a:solidFill>
                  <a:schemeClr val="dk1"/>
                </a:solidFill>
                <a:latin typeface="Cambria"/>
                <a:ea typeface="Cambria"/>
                <a:cs typeface="Cambria"/>
                <a:sym typeface="Cambria"/>
              </a:rPr>
              <a:t> </a:t>
            </a:r>
            <a:r>
              <a:rPr lang="en" sz="1600">
                <a:solidFill>
                  <a:schemeClr val="dk1"/>
                </a:solidFill>
                <a:latin typeface="Cambria"/>
                <a:ea typeface="Cambria"/>
                <a:cs typeface="Cambria"/>
                <a:sym typeface="Cambria"/>
              </a:rPr>
              <a:t>– </a:t>
            </a:r>
            <a:r>
              <a:rPr lang="en" sz="1600">
                <a:solidFill>
                  <a:schemeClr val="dk1"/>
                </a:solidFill>
                <a:latin typeface="Cambria"/>
                <a:ea typeface="Cambria"/>
                <a:cs typeface="Cambria"/>
                <a:sym typeface="Cambria"/>
              </a:rPr>
              <a:t>Four types of recombination were implemented:</a:t>
            </a:r>
            <a:endParaRPr sz="1600">
              <a:solidFill>
                <a:schemeClr val="dk1"/>
              </a:solidFill>
              <a:latin typeface="Cambria"/>
              <a:ea typeface="Cambria"/>
              <a:cs typeface="Cambria"/>
              <a:sym typeface="Cambria"/>
            </a:endParaRPr>
          </a:p>
          <a:p>
            <a:pPr indent="-322580" lvl="2" marL="971550" rtl="0" algn="l">
              <a:lnSpc>
                <a:spcPct val="100000"/>
              </a:lnSpc>
              <a:spcBef>
                <a:spcPts val="0"/>
              </a:spcBef>
              <a:spcAft>
                <a:spcPts val="0"/>
              </a:spcAft>
              <a:buClr>
                <a:schemeClr val="dk1"/>
              </a:buClr>
              <a:buSzPct val="100000"/>
              <a:buFont typeface="Cambria"/>
              <a:buAutoNum type="romanLcPeriod"/>
            </a:pPr>
            <a:r>
              <a:rPr lang="en" sz="1600">
                <a:solidFill>
                  <a:schemeClr val="dk1"/>
                </a:solidFill>
                <a:latin typeface="Cambria"/>
                <a:ea typeface="Cambria"/>
                <a:cs typeface="Cambria"/>
                <a:sym typeface="Cambria"/>
              </a:rPr>
              <a:t>Single-point</a:t>
            </a:r>
            <a:r>
              <a:rPr lang="en" sz="1600">
                <a:solidFill>
                  <a:schemeClr val="dk1"/>
                </a:solidFill>
                <a:latin typeface="Cambria"/>
                <a:ea typeface="Cambria"/>
                <a:cs typeface="Cambria"/>
                <a:sym typeface="Cambria"/>
              </a:rPr>
              <a:t>: The first parent and the second parent undergo crossover at a single random point.</a:t>
            </a:r>
            <a:endParaRPr i="1" sz="1600">
              <a:solidFill>
                <a:schemeClr val="dk1"/>
              </a:solidFill>
              <a:latin typeface="Cambria"/>
              <a:ea typeface="Cambria"/>
              <a:cs typeface="Cambria"/>
              <a:sym typeface="Cambria"/>
            </a:endParaRPr>
          </a:p>
          <a:p>
            <a:pPr indent="-322580" lvl="2" marL="971550" rtl="0" algn="l">
              <a:lnSpc>
                <a:spcPct val="100000"/>
              </a:lnSpc>
              <a:spcBef>
                <a:spcPts val="0"/>
              </a:spcBef>
              <a:spcAft>
                <a:spcPts val="0"/>
              </a:spcAft>
              <a:buClr>
                <a:schemeClr val="dk1"/>
              </a:buClr>
              <a:buSzPct val="100000"/>
              <a:buFont typeface="Cambria"/>
              <a:buAutoNum type="romanLcPeriod"/>
            </a:pPr>
            <a:r>
              <a:rPr lang="en" sz="1600">
                <a:solidFill>
                  <a:schemeClr val="dk1"/>
                </a:solidFill>
                <a:latin typeface="Cambria"/>
                <a:ea typeface="Cambria"/>
                <a:cs typeface="Cambria"/>
                <a:sym typeface="Cambria"/>
              </a:rPr>
              <a:t>Intra-region: The child is the first parent, with one region replaced a single-point crossover between the first parent and the second parent in that region.</a:t>
            </a:r>
            <a:endParaRPr sz="1600">
              <a:solidFill>
                <a:schemeClr val="dk1"/>
              </a:solidFill>
              <a:latin typeface="Cambria"/>
              <a:ea typeface="Cambria"/>
              <a:cs typeface="Cambria"/>
              <a:sym typeface="Cambria"/>
            </a:endParaRPr>
          </a:p>
          <a:p>
            <a:pPr indent="-322580" lvl="2" marL="971550" rtl="0" algn="l">
              <a:lnSpc>
                <a:spcPct val="100000"/>
              </a:lnSpc>
              <a:spcBef>
                <a:spcPts val="0"/>
              </a:spcBef>
              <a:spcAft>
                <a:spcPts val="0"/>
              </a:spcAft>
              <a:buClr>
                <a:schemeClr val="dk1"/>
              </a:buClr>
              <a:buSzPct val="100000"/>
              <a:buFont typeface="Cambria"/>
              <a:buAutoNum type="romanLcPeriod"/>
            </a:pPr>
            <a:r>
              <a:rPr lang="en" sz="1600">
                <a:solidFill>
                  <a:schemeClr val="dk1"/>
                </a:solidFill>
                <a:latin typeface="Cambria"/>
                <a:ea typeface="Cambria"/>
                <a:cs typeface="Cambria"/>
                <a:sym typeface="Cambria"/>
              </a:rPr>
              <a:t>Cross regions: The child is the first parent, with one region replaced by the second parent’s values in that region.</a:t>
            </a:r>
            <a:endParaRPr sz="1600">
              <a:solidFill>
                <a:schemeClr val="dk1"/>
              </a:solidFill>
              <a:latin typeface="Cambria"/>
              <a:ea typeface="Cambria"/>
              <a:cs typeface="Cambria"/>
              <a:sym typeface="Cambria"/>
            </a:endParaRPr>
          </a:p>
          <a:p>
            <a:pPr indent="-322580" lvl="2" marL="971550" rtl="0" algn="l">
              <a:lnSpc>
                <a:spcPct val="100000"/>
              </a:lnSpc>
              <a:spcBef>
                <a:spcPts val="0"/>
              </a:spcBef>
              <a:spcAft>
                <a:spcPts val="0"/>
              </a:spcAft>
              <a:buClr>
                <a:schemeClr val="dk1"/>
              </a:buClr>
              <a:buSzPct val="100000"/>
              <a:buFont typeface="Cambria"/>
              <a:buAutoNum type="romanLcPeriod"/>
            </a:pPr>
            <a:r>
              <a:rPr lang="en" sz="1600">
                <a:solidFill>
                  <a:schemeClr val="dk1"/>
                </a:solidFill>
                <a:latin typeface="Cambria"/>
                <a:ea typeface="Cambria"/>
                <a:cs typeface="Cambria"/>
                <a:sym typeface="Cambria"/>
              </a:rPr>
              <a:t>Hybrid: 50% of the population undergoes “intra-region” recombination, while 50% undergoes “cross regions” recombination.</a:t>
            </a:r>
            <a:endParaRPr sz="1600">
              <a:solidFill>
                <a:schemeClr val="dk1"/>
              </a:solidFill>
              <a:latin typeface="Cambria"/>
              <a:ea typeface="Cambria"/>
              <a:cs typeface="Cambria"/>
              <a:sym typeface="Cambria"/>
            </a:endParaRPr>
          </a:p>
          <a:p>
            <a:pPr indent="-322580" lvl="0" marL="457200" rtl="0" algn="l">
              <a:lnSpc>
                <a:spcPct val="100000"/>
              </a:lnSpc>
              <a:spcBef>
                <a:spcPts val="500"/>
              </a:spcBef>
              <a:spcAft>
                <a:spcPts val="0"/>
              </a:spcAft>
              <a:buClr>
                <a:srgbClr val="000000"/>
              </a:buClr>
              <a:buSzPct val="100000"/>
              <a:buFont typeface="Cambria"/>
              <a:buAutoNum type="arabicPeriod"/>
            </a:pPr>
            <a:r>
              <a:rPr lang="en" sz="1600">
                <a:solidFill>
                  <a:schemeClr val="dk1"/>
                </a:solidFill>
                <a:latin typeface="Cambria"/>
                <a:ea typeface="Cambria"/>
                <a:cs typeface="Cambria"/>
                <a:sym typeface="Cambria"/>
              </a:rPr>
              <a:t>The offspring become the future generation for the next iteration.</a:t>
            </a:r>
            <a:endParaRPr sz="1600">
              <a:solidFill>
                <a:srgbClr val="000000"/>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idx="1" type="body"/>
          </p:nvPr>
        </p:nvSpPr>
        <p:spPr>
          <a:xfrm>
            <a:off x="311700" y="254125"/>
            <a:ext cx="8520600" cy="4797900"/>
          </a:xfrm>
          <a:prstGeom prst="rect">
            <a:avLst/>
          </a:prstGeom>
        </p:spPr>
        <p:txBody>
          <a:bodyPr anchorCtr="0" anchor="t" bIns="91425" lIns="91425" spcFirstLastPara="1" rIns="91425" wrap="square" tIns="91425">
            <a:normAutofit fontScale="77500" lnSpcReduction="20000"/>
          </a:bodyPr>
          <a:lstStyle/>
          <a:p>
            <a:pPr indent="0" lvl="0" marL="0" rtl="0" algn="l">
              <a:lnSpc>
                <a:spcPct val="100000"/>
              </a:lnSpc>
              <a:spcBef>
                <a:spcPts val="0"/>
              </a:spcBef>
              <a:spcAft>
                <a:spcPts val="0"/>
              </a:spcAft>
              <a:buNone/>
            </a:pPr>
            <a:r>
              <a:rPr b="1" lang="en" sz="2000">
                <a:solidFill>
                  <a:schemeClr val="dk1"/>
                </a:solidFill>
                <a:latin typeface="Cambria"/>
                <a:ea typeface="Cambria"/>
                <a:cs typeface="Cambria"/>
                <a:sym typeface="Cambria"/>
              </a:rPr>
              <a:t>1.4.1     Genetic Algorithm: No linkage</a:t>
            </a:r>
            <a:endParaRPr>
              <a:solidFill>
                <a:schemeClr val="dk1"/>
              </a:solidFill>
              <a:latin typeface="Cambria"/>
              <a:ea typeface="Cambria"/>
              <a:cs typeface="Cambria"/>
              <a:sym typeface="Cambria"/>
            </a:endParaRPr>
          </a:p>
          <a:p>
            <a:pPr indent="-317182" lvl="0" marL="457200" rtl="0" algn="l">
              <a:spcBef>
                <a:spcPts val="1000"/>
              </a:spcBef>
              <a:spcAft>
                <a:spcPts val="0"/>
              </a:spcAft>
              <a:buClr>
                <a:schemeClr val="dk1"/>
              </a:buClr>
              <a:buSzPct val="100000"/>
              <a:buFont typeface="Cambria"/>
              <a:buChar char="●"/>
            </a:pPr>
            <a:r>
              <a:rPr lang="en">
                <a:solidFill>
                  <a:schemeClr val="dk1"/>
                </a:solidFill>
                <a:latin typeface="Cambria"/>
                <a:ea typeface="Cambria"/>
                <a:cs typeface="Cambria"/>
                <a:sym typeface="Cambria"/>
              </a:rPr>
              <a:t>The chromosome is not ordered in a randomized fashion.</a:t>
            </a:r>
            <a:endParaRPr>
              <a:solidFill>
                <a:schemeClr val="dk1"/>
              </a:solidFill>
              <a:latin typeface="Cambria"/>
              <a:ea typeface="Cambria"/>
              <a:cs typeface="Cambria"/>
              <a:sym typeface="Cambria"/>
            </a:endParaRPr>
          </a:p>
          <a:p>
            <a:pPr indent="-317182" lvl="0" marL="457200" rtl="0" algn="l">
              <a:spcBef>
                <a:spcPts val="0"/>
              </a:spcBef>
              <a:spcAft>
                <a:spcPts val="0"/>
              </a:spcAft>
              <a:buClr>
                <a:schemeClr val="dk1"/>
              </a:buClr>
              <a:buSzPct val="100000"/>
              <a:buFont typeface="Cambria"/>
              <a:buChar char="●"/>
            </a:pPr>
            <a:r>
              <a:rPr lang="en">
                <a:solidFill>
                  <a:schemeClr val="dk1"/>
                </a:solidFill>
                <a:latin typeface="Cambria"/>
                <a:ea typeface="Cambria"/>
                <a:cs typeface="Cambria"/>
                <a:sym typeface="Cambria"/>
              </a:rPr>
              <a:t>M</a:t>
            </a:r>
            <a:r>
              <a:rPr lang="en">
                <a:solidFill>
                  <a:schemeClr val="dk1"/>
                </a:solidFill>
                <a:latin typeface="Cambria"/>
                <a:ea typeface="Cambria"/>
                <a:cs typeface="Cambria"/>
                <a:sym typeface="Cambria"/>
              </a:rPr>
              <a:t>utations are random swaps anywhere on the chromosome</a:t>
            </a:r>
            <a:endParaRPr>
              <a:solidFill>
                <a:schemeClr val="dk1"/>
              </a:solidFill>
              <a:latin typeface="Cambria"/>
              <a:ea typeface="Cambria"/>
              <a:cs typeface="Cambria"/>
              <a:sym typeface="Cambria"/>
            </a:endParaRPr>
          </a:p>
          <a:p>
            <a:pPr indent="-317182" lvl="0" marL="457200" rtl="0" algn="l">
              <a:spcBef>
                <a:spcPts val="0"/>
              </a:spcBef>
              <a:spcAft>
                <a:spcPts val="0"/>
              </a:spcAft>
              <a:buClr>
                <a:schemeClr val="dk1"/>
              </a:buClr>
              <a:buSzPct val="100000"/>
              <a:buFont typeface="Cambria"/>
              <a:buChar char="●"/>
            </a:pPr>
            <a:r>
              <a:rPr lang="en">
                <a:solidFill>
                  <a:schemeClr val="dk1"/>
                </a:solidFill>
                <a:latin typeface="Cambria"/>
                <a:ea typeface="Cambria"/>
                <a:cs typeface="Cambria"/>
                <a:sym typeface="Cambria"/>
              </a:rPr>
              <a:t>Recombinations are a single-point crossover at a random point, anywhere on the chromosome.</a:t>
            </a:r>
            <a:endParaRPr>
              <a:solidFill>
                <a:schemeClr val="dk1"/>
              </a:solidFill>
              <a:latin typeface="Cambria"/>
              <a:ea typeface="Cambria"/>
              <a:cs typeface="Cambria"/>
              <a:sym typeface="Cambria"/>
            </a:endParaRPr>
          </a:p>
          <a:p>
            <a:pPr indent="0" lvl="0" marL="0" rtl="0" algn="l">
              <a:lnSpc>
                <a:spcPct val="100000"/>
              </a:lnSpc>
              <a:spcBef>
                <a:spcPts val="1200"/>
              </a:spcBef>
              <a:spcAft>
                <a:spcPts val="0"/>
              </a:spcAft>
              <a:buNone/>
            </a:pPr>
            <a:r>
              <a:rPr b="1" lang="en" sz="2000">
                <a:solidFill>
                  <a:schemeClr val="dk1"/>
                </a:solidFill>
                <a:latin typeface="Cambria"/>
                <a:ea typeface="Cambria"/>
                <a:cs typeface="Cambria"/>
                <a:sym typeface="Cambria"/>
              </a:rPr>
              <a:t>1.4.2     Genetic Algorithm: Reverse linkage → hybrid linkage → tight linkage</a:t>
            </a:r>
            <a:endParaRPr>
              <a:solidFill>
                <a:schemeClr val="dk1"/>
              </a:solidFill>
              <a:latin typeface="Cambria"/>
              <a:ea typeface="Cambria"/>
              <a:cs typeface="Cambria"/>
              <a:sym typeface="Cambria"/>
            </a:endParaRPr>
          </a:p>
          <a:p>
            <a:pPr indent="-317182" lvl="0" marL="457200" rtl="0" algn="l">
              <a:spcBef>
                <a:spcPts val="1000"/>
              </a:spcBef>
              <a:spcAft>
                <a:spcPts val="0"/>
              </a:spcAft>
              <a:buClr>
                <a:schemeClr val="dk1"/>
              </a:buClr>
              <a:buSzPct val="100000"/>
              <a:buFont typeface="Cambria"/>
              <a:buChar char="●"/>
            </a:pPr>
            <a:r>
              <a:rPr lang="en">
                <a:solidFill>
                  <a:schemeClr val="dk1"/>
                </a:solidFill>
                <a:latin typeface="Cambria"/>
                <a:ea typeface="Cambria"/>
                <a:cs typeface="Cambria"/>
                <a:sym typeface="Cambria"/>
              </a:rPr>
              <a:t>The chromosome is ordered according to the region numbers yielded by k-means clustering. Genes within these regions are ordered in a randomized fashion.</a:t>
            </a:r>
            <a:endParaRPr>
              <a:solidFill>
                <a:schemeClr val="dk1"/>
              </a:solidFill>
              <a:latin typeface="Cambria"/>
              <a:ea typeface="Cambria"/>
              <a:cs typeface="Cambria"/>
              <a:sym typeface="Cambria"/>
            </a:endParaRPr>
          </a:p>
          <a:p>
            <a:pPr indent="-317182" lvl="0" marL="457200" rtl="0" algn="l">
              <a:spcBef>
                <a:spcPts val="0"/>
              </a:spcBef>
              <a:spcAft>
                <a:spcPts val="0"/>
              </a:spcAft>
              <a:buClr>
                <a:schemeClr val="dk1"/>
              </a:buClr>
              <a:buSzPct val="100000"/>
              <a:buFont typeface="Cambria"/>
              <a:buChar char="●"/>
            </a:pPr>
            <a:r>
              <a:rPr lang="en">
                <a:solidFill>
                  <a:schemeClr val="dk1"/>
                </a:solidFill>
                <a:latin typeface="Cambria"/>
                <a:ea typeface="Cambria"/>
                <a:cs typeface="Cambria"/>
                <a:sym typeface="Cambria"/>
              </a:rPr>
              <a:t>In the first stage, “reverse linkage,” mutations are swaps between regions and crossovers are two-point: they return a copy of the first parent, with one entire region replaced by the second parent’s. </a:t>
            </a:r>
            <a:endParaRPr>
              <a:solidFill>
                <a:schemeClr val="dk1"/>
              </a:solidFill>
              <a:latin typeface="Cambria"/>
              <a:ea typeface="Cambria"/>
              <a:cs typeface="Cambria"/>
              <a:sym typeface="Cambria"/>
            </a:endParaRPr>
          </a:p>
          <a:p>
            <a:pPr indent="-317182" lvl="0" marL="457200" rtl="0" algn="l">
              <a:spcBef>
                <a:spcPts val="0"/>
              </a:spcBef>
              <a:spcAft>
                <a:spcPts val="0"/>
              </a:spcAft>
              <a:buClr>
                <a:schemeClr val="dk1"/>
              </a:buClr>
              <a:buSzPct val="100000"/>
              <a:buFont typeface="Cambria"/>
              <a:buChar char="●"/>
            </a:pPr>
            <a:r>
              <a:rPr lang="en">
                <a:solidFill>
                  <a:schemeClr val="dk1"/>
                </a:solidFill>
                <a:latin typeface="Cambria"/>
                <a:ea typeface="Cambria"/>
                <a:cs typeface="Cambria"/>
                <a:sym typeface="Cambria"/>
              </a:rPr>
              <a:t>In the second stage, “hybrid linkage,” 50% of the population undergoes reverse linkage reproduction, while 50% undergoes tight linkage reproduction.</a:t>
            </a:r>
            <a:endParaRPr>
              <a:solidFill>
                <a:schemeClr val="dk1"/>
              </a:solidFill>
              <a:latin typeface="Cambria"/>
              <a:ea typeface="Cambria"/>
              <a:cs typeface="Cambria"/>
              <a:sym typeface="Cambria"/>
            </a:endParaRPr>
          </a:p>
          <a:p>
            <a:pPr indent="-317182" lvl="0" marL="457200" rtl="0" algn="l">
              <a:spcBef>
                <a:spcPts val="0"/>
              </a:spcBef>
              <a:spcAft>
                <a:spcPts val="0"/>
              </a:spcAft>
              <a:buClr>
                <a:schemeClr val="dk1"/>
              </a:buClr>
              <a:buSzPct val="100000"/>
              <a:buFont typeface="Cambria"/>
              <a:buChar char="●"/>
            </a:pPr>
            <a:r>
              <a:rPr lang="en">
                <a:solidFill>
                  <a:schemeClr val="dk1"/>
                </a:solidFill>
                <a:latin typeface="Cambria"/>
                <a:ea typeface="Cambria"/>
                <a:cs typeface="Cambria"/>
                <a:sym typeface="Cambria"/>
              </a:rPr>
              <a:t>In the third and final stage, “tight linkage,” mutations are swaps within regions and crossovers are are two-point: they return a copy of the first parent, with part of one region replaced by the second parent’s.</a:t>
            </a:r>
            <a:endParaRPr>
              <a:solidFill>
                <a:schemeClr val="dk1"/>
              </a:solidFill>
              <a:latin typeface="Cambria"/>
              <a:ea typeface="Cambria"/>
              <a:cs typeface="Cambria"/>
              <a:sym typeface="Cambria"/>
            </a:endParaRPr>
          </a:p>
          <a:p>
            <a:pPr indent="0" lvl="0" marL="0" rtl="0" algn="l">
              <a:lnSpc>
                <a:spcPct val="100000"/>
              </a:lnSpc>
              <a:spcBef>
                <a:spcPts val="1200"/>
              </a:spcBef>
              <a:spcAft>
                <a:spcPts val="0"/>
              </a:spcAft>
              <a:buNone/>
            </a:pPr>
            <a:r>
              <a:rPr b="1" lang="en" sz="2000">
                <a:solidFill>
                  <a:schemeClr val="dk1"/>
                </a:solidFill>
                <a:latin typeface="Cambria"/>
                <a:ea typeface="Cambria"/>
                <a:cs typeface="Cambria"/>
                <a:sym typeface="Cambria"/>
              </a:rPr>
              <a:t>1.4.3     Genetic Algorithm: Reverse linkage → hybrid linkage</a:t>
            </a:r>
            <a:endParaRPr>
              <a:solidFill>
                <a:schemeClr val="dk1"/>
              </a:solidFill>
              <a:latin typeface="Cambria"/>
              <a:ea typeface="Cambria"/>
              <a:cs typeface="Cambria"/>
              <a:sym typeface="Cambria"/>
            </a:endParaRPr>
          </a:p>
          <a:p>
            <a:pPr indent="-317182" lvl="0" marL="457200" rtl="0" algn="l">
              <a:spcBef>
                <a:spcPts val="1000"/>
              </a:spcBef>
              <a:spcAft>
                <a:spcPts val="0"/>
              </a:spcAft>
              <a:buClr>
                <a:schemeClr val="dk1"/>
              </a:buClr>
              <a:buSzPct val="100000"/>
              <a:buFont typeface="Cambria"/>
              <a:buChar char="●"/>
            </a:pPr>
            <a:r>
              <a:rPr lang="en">
                <a:solidFill>
                  <a:schemeClr val="dk1"/>
                </a:solidFill>
                <a:latin typeface="Cambria"/>
                <a:ea typeface="Cambria"/>
                <a:cs typeface="Cambria"/>
                <a:sym typeface="Cambria"/>
              </a:rPr>
              <a:t>The chromosome is ordered as in </a:t>
            </a:r>
            <a:r>
              <a:rPr i="1" lang="en">
                <a:solidFill>
                  <a:schemeClr val="dk1"/>
                </a:solidFill>
                <a:latin typeface="Cambria"/>
                <a:ea typeface="Cambria"/>
                <a:cs typeface="Cambria"/>
                <a:sym typeface="Cambria"/>
              </a:rPr>
              <a:t>1.4.2</a:t>
            </a:r>
            <a:r>
              <a:rPr lang="en">
                <a:solidFill>
                  <a:schemeClr val="dk1"/>
                </a:solidFill>
                <a:latin typeface="Cambria"/>
                <a:ea typeface="Cambria"/>
                <a:cs typeface="Cambria"/>
                <a:sym typeface="Cambria"/>
              </a:rPr>
              <a:t>.</a:t>
            </a:r>
            <a:endParaRPr>
              <a:solidFill>
                <a:schemeClr val="dk1"/>
              </a:solidFill>
              <a:latin typeface="Cambria"/>
              <a:ea typeface="Cambria"/>
              <a:cs typeface="Cambria"/>
              <a:sym typeface="Cambria"/>
            </a:endParaRPr>
          </a:p>
          <a:p>
            <a:pPr indent="-317182" lvl="0" marL="457200" rtl="0" algn="l">
              <a:spcBef>
                <a:spcPts val="0"/>
              </a:spcBef>
              <a:spcAft>
                <a:spcPts val="0"/>
              </a:spcAft>
              <a:buClr>
                <a:schemeClr val="dk1"/>
              </a:buClr>
              <a:buSzPct val="100000"/>
              <a:buFont typeface="Cambria"/>
              <a:buChar char="●"/>
            </a:pPr>
            <a:r>
              <a:rPr lang="en">
                <a:solidFill>
                  <a:schemeClr val="dk1"/>
                </a:solidFill>
                <a:latin typeface="Cambria"/>
                <a:ea typeface="Cambria"/>
                <a:cs typeface="Cambria"/>
                <a:sym typeface="Cambria"/>
              </a:rPr>
              <a:t>In the first stage, “reverse linkage,” mutations are swaps between regions and crossovers are two-point: they return a copy of the first parent, with one entire region replaced by the second parent’s. </a:t>
            </a:r>
            <a:endParaRPr>
              <a:solidFill>
                <a:schemeClr val="dk1"/>
              </a:solidFill>
              <a:latin typeface="Cambria"/>
              <a:ea typeface="Cambria"/>
              <a:cs typeface="Cambria"/>
              <a:sym typeface="Cambria"/>
            </a:endParaRPr>
          </a:p>
          <a:p>
            <a:pPr indent="-317182" lvl="0" marL="457200" rtl="0" algn="l">
              <a:spcBef>
                <a:spcPts val="0"/>
              </a:spcBef>
              <a:spcAft>
                <a:spcPts val="0"/>
              </a:spcAft>
              <a:buClr>
                <a:schemeClr val="dk1"/>
              </a:buClr>
              <a:buSzPct val="100000"/>
              <a:buFont typeface="Cambria"/>
              <a:buChar char="●"/>
            </a:pPr>
            <a:r>
              <a:rPr lang="en">
                <a:solidFill>
                  <a:schemeClr val="dk1"/>
                </a:solidFill>
                <a:latin typeface="Cambria"/>
                <a:ea typeface="Cambria"/>
                <a:cs typeface="Cambria"/>
                <a:sym typeface="Cambria"/>
              </a:rPr>
              <a:t>In the second stage, “hybrid linkage,” 50% of the population undergoes reverse linkage reproduction, while 50% undergoes tight linkage reproduction (described above in </a:t>
            </a:r>
            <a:r>
              <a:rPr i="1" lang="en">
                <a:solidFill>
                  <a:schemeClr val="dk1"/>
                </a:solidFill>
                <a:latin typeface="Cambria"/>
                <a:ea typeface="Cambria"/>
                <a:cs typeface="Cambria"/>
                <a:sym typeface="Cambria"/>
              </a:rPr>
              <a:t>1.4.2</a:t>
            </a:r>
            <a:r>
              <a:rPr lang="en">
                <a:solidFill>
                  <a:schemeClr val="dk1"/>
                </a:solidFill>
                <a:latin typeface="Cambria"/>
                <a:ea typeface="Cambria"/>
                <a:cs typeface="Cambria"/>
                <a:sym typeface="Cambria"/>
              </a:rPr>
              <a:t>).</a:t>
            </a:r>
            <a:endParaRPr>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type="title"/>
          </p:nvPr>
        </p:nvSpPr>
        <p:spPr>
          <a:xfrm>
            <a:off x="311700" y="826025"/>
            <a:ext cx="8520600" cy="4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Cambria"/>
                <a:ea typeface="Cambria"/>
                <a:cs typeface="Cambria"/>
                <a:sym typeface="Cambria"/>
              </a:rPr>
              <a:t>2</a:t>
            </a:r>
            <a:r>
              <a:rPr b="1" lang="en" sz="2600">
                <a:latin typeface="Cambria"/>
                <a:ea typeface="Cambria"/>
                <a:cs typeface="Cambria"/>
                <a:sym typeface="Cambria"/>
              </a:rPr>
              <a:t>      Results</a:t>
            </a:r>
            <a:endParaRPr sz="2600"/>
          </a:p>
        </p:txBody>
      </p:sp>
      <p:sp>
        <p:nvSpPr>
          <p:cNvPr id="101" name="Google Shape;101;p21"/>
          <p:cNvSpPr txBox="1"/>
          <p:nvPr>
            <p:ph idx="1" type="body"/>
          </p:nvPr>
        </p:nvSpPr>
        <p:spPr>
          <a:xfrm>
            <a:off x="622075" y="1560300"/>
            <a:ext cx="8210100" cy="2810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000">
                <a:solidFill>
                  <a:srgbClr val="000000"/>
                </a:solidFill>
                <a:latin typeface="Cambria"/>
                <a:ea typeface="Cambria"/>
                <a:cs typeface="Cambria"/>
                <a:sym typeface="Cambria"/>
              </a:rPr>
              <a:t>2</a:t>
            </a:r>
            <a:r>
              <a:rPr b="1" lang="en" sz="2000">
                <a:solidFill>
                  <a:srgbClr val="000000"/>
                </a:solidFill>
                <a:latin typeface="Cambria"/>
                <a:ea typeface="Cambria"/>
                <a:cs typeface="Cambria"/>
                <a:sym typeface="Cambria"/>
              </a:rPr>
              <a:t>.1     Performance </a:t>
            </a:r>
            <a:r>
              <a:rPr b="1" lang="en" sz="2000">
                <a:solidFill>
                  <a:schemeClr val="dk1"/>
                </a:solidFill>
                <a:latin typeface="Cambria"/>
                <a:ea typeface="Cambria"/>
                <a:cs typeface="Cambria"/>
                <a:sym typeface="Cambria"/>
              </a:rPr>
              <a:t>across algorithms by dataset</a:t>
            </a:r>
            <a:endParaRPr b="1" sz="2000">
              <a:solidFill>
                <a:srgbClr val="000000"/>
              </a:solidFill>
              <a:latin typeface="Cambria"/>
              <a:ea typeface="Cambria"/>
              <a:cs typeface="Cambria"/>
              <a:sym typeface="Cambria"/>
            </a:endParaRPr>
          </a:p>
          <a:p>
            <a:pPr indent="0" lvl="0" marL="0" rtl="0" algn="l">
              <a:lnSpc>
                <a:spcPct val="100000"/>
              </a:lnSpc>
              <a:spcBef>
                <a:spcPts val="1000"/>
              </a:spcBef>
              <a:spcAft>
                <a:spcPts val="0"/>
              </a:spcAft>
              <a:buNone/>
            </a:pPr>
            <a:r>
              <a:rPr b="1" lang="en" sz="2000">
                <a:solidFill>
                  <a:schemeClr val="dk1"/>
                </a:solidFill>
                <a:latin typeface="Cambria"/>
                <a:ea typeface="Cambria"/>
                <a:cs typeface="Cambria"/>
                <a:sym typeface="Cambria"/>
              </a:rPr>
              <a:t>2</a:t>
            </a:r>
            <a:r>
              <a:rPr b="1" lang="en" sz="2000">
                <a:solidFill>
                  <a:schemeClr val="dk1"/>
                </a:solidFill>
                <a:latin typeface="Cambria"/>
                <a:ea typeface="Cambria"/>
                <a:cs typeface="Cambria"/>
                <a:sym typeface="Cambria"/>
              </a:rPr>
              <a:t>.2     Shortest and longest paths found</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0"/>
              </a:spcAft>
              <a:buNone/>
            </a:pPr>
            <a:r>
              <a:rPr b="1" lang="en" sz="2000">
                <a:solidFill>
                  <a:schemeClr val="dk1"/>
                </a:solidFill>
                <a:latin typeface="Cambria"/>
                <a:ea typeface="Cambria"/>
                <a:cs typeface="Cambria"/>
                <a:sym typeface="Cambria"/>
              </a:rPr>
              <a:t>2.3     Search animations</a:t>
            </a:r>
            <a:endParaRPr b="1" sz="2000">
              <a:solidFill>
                <a:schemeClr val="dk1"/>
              </a:solidFill>
              <a:latin typeface="Cambria"/>
              <a:ea typeface="Cambria"/>
              <a:cs typeface="Cambria"/>
              <a:sym typeface="Cambria"/>
            </a:endParaRPr>
          </a:p>
          <a:p>
            <a:pPr indent="0" lvl="0" marL="0" rtl="0" algn="l">
              <a:lnSpc>
                <a:spcPct val="100000"/>
              </a:lnSpc>
              <a:spcBef>
                <a:spcPts val="1000"/>
              </a:spcBef>
              <a:spcAft>
                <a:spcPts val="1000"/>
              </a:spcAft>
              <a:buNone/>
            </a:pPr>
            <a:r>
              <a:t/>
            </a:r>
            <a:endParaRPr sz="1600">
              <a:solidFill>
                <a:schemeClr val="dk1"/>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